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Croogla Bold" charset="1" panose="02000000000000000000"/>
      <p:regular r:id="rId17"/>
    </p:embeddedFont>
    <p:embeddedFont>
      <p:font typeface="Open Sauce" charset="1" panose="00000500000000000000"/>
      <p:regular r:id="rId18"/>
    </p:embeddedFont>
    <p:embeddedFont>
      <p:font typeface="Open Sauce Bold" charset="1" panose="00000800000000000000"/>
      <p:regular r:id="rId19"/>
    </p:embeddedFont>
    <p:embeddedFont>
      <p:font typeface="Croogla" charset="1" panose="00000000000000000000"/>
      <p:regular r:id="rId23"/>
    </p:embeddedFont>
    <p:embeddedFont>
      <p:font typeface="League Spartan" charset="1" panose="000008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notesSlides/notesSlide2.xml" Type="http://schemas.openxmlformats.org/officeDocument/2006/relationships/notesSlide"/><Relationship Id="rId25" Target="notesSlides/notesSlide3.xml" Type="http://schemas.openxmlformats.org/officeDocument/2006/relationships/notesSlide"/><Relationship Id="rId26" Target="notesSlides/notesSlide4.xml" Type="http://schemas.openxmlformats.org/officeDocument/2006/relationships/notesSlide"/><Relationship Id="rId27" Target="notesSlides/notesSlide5.xml" Type="http://schemas.openxmlformats.org/officeDocument/2006/relationships/notesSlide"/><Relationship Id="rId28" Target="fonts/font28.fntdata" Type="http://schemas.openxmlformats.org/officeDocument/2006/relationships/font"/><Relationship Id="rId29" Target="notesSlides/notesSlide6.xml" Type="http://schemas.openxmlformats.org/officeDocument/2006/relationships/notesSlide"/><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Alisha : I want problem statement , quote data points of biotech and how hard it is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Anne: The interview validation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Anne: </a:t>
            </a:r>
          </a:p>
          <a:p>
            <a:r>
              <a:rPr lang="en-US"/>
              <a:t>A 2024 study found the median cost of developing a new drug at ~$150 million direct R&amp;D spend, and average ~$1.3 billion when including wider costs. </a:t>
            </a:r>
          </a:p>
          <a:p>
            <a:r>
              <a:rPr lang="en-US"/>
              <a:t>RAND Corporation</a:t>
            </a:r>
          </a:p>
          <a:p>
            <a:r>
              <a:rPr lang="en-US"/>
              <a:t>+1</a:t>
            </a:r>
          </a:p>
          <a:p>
            <a:r>
              <a:rPr lang="en-US"/>
              <a:t/>
            </a:r>
          </a:p>
          <a:p>
            <a:r>
              <a:rPr lang="en-US"/>
              <a:t>A report by Deloitte found that the average cost of developing a new drug among top biopharmas reached approx. US$2.3 billion, a 15% increase year-over-year. </a:t>
            </a:r>
          </a:p>
          <a:p>
            <a:r>
              <a:rPr lang="en-US"/>
              <a:t>GEN</a:t>
            </a:r>
          </a:p>
          <a:p>
            <a:r>
              <a:rPr lang="en-US"/>
              <a:t/>
            </a:r>
          </a:p>
          <a:p>
            <a:r>
              <a:rPr lang="en-US"/>
              <a:t>The Harvard USPTO Patent Dataset includes over 4.5 million U.S. patent applications filed between 2004 and 2018, enabling detailed analysis of filing behaviour and decision outcomes. </a:t>
            </a:r>
          </a:p>
          <a:p>
            <a:r>
              <a:rPr lang="en-US"/>
              <a:t>arXiv</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Taihei </a:t>
            </a:r>
          </a:p>
          <a:p>
            <a:r>
              <a:rPr lang="en-US"/>
              <a:t>Our awesome concept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Alisha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Alisha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Vincent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Vincent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VAG4zarT6Z4.mp4" Type="http://schemas.openxmlformats.org/officeDocument/2006/relationships/video"/><Relationship Id="rId5" Target="../media/VAG4zarT6Z4.mp4" Type="http://schemas.microsoft.com/office/2007/relationships/media"/></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VAG4zarT6Z4.mp4" Type="http://schemas.openxmlformats.org/officeDocument/2006/relationships/video"/><Relationship Id="rId4" Target="../media/VAG4zarT6Z4.mp4" Type="http://schemas.microsoft.com/office/2007/relationships/media"/></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grpSp>
        <p:nvGrpSpPr>
          <p:cNvPr name="Group 2" id="2"/>
          <p:cNvGrpSpPr/>
          <p:nvPr/>
        </p:nvGrpSpPr>
        <p:grpSpPr>
          <a:xfrm rot="0">
            <a:off x="0" y="-1210747"/>
            <a:ext cx="21025502" cy="9752113"/>
            <a:chOff x="0" y="0"/>
            <a:chExt cx="2833290" cy="1314145"/>
          </a:xfrm>
        </p:grpSpPr>
        <p:sp>
          <p:nvSpPr>
            <p:cNvPr name="Freeform 3" id="3"/>
            <p:cNvSpPr/>
            <p:nvPr/>
          </p:nvSpPr>
          <p:spPr>
            <a:xfrm flipH="false" flipV="false" rot="0">
              <a:off x="0" y="0"/>
              <a:ext cx="2833290" cy="1314145"/>
            </a:xfrm>
            <a:custGeom>
              <a:avLst/>
              <a:gdLst/>
              <a:ahLst/>
              <a:cxnLst/>
              <a:rect r="r" b="b" t="t" l="l"/>
              <a:pathLst>
                <a:path h="1314145" w="2833290">
                  <a:moveTo>
                    <a:pt x="0" y="0"/>
                  </a:moveTo>
                  <a:lnTo>
                    <a:pt x="2833290" y="0"/>
                  </a:lnTo>
                  <a:lnTo>
                    <a:pt x="2833290" y="1314145"/>
                  </a:lnTo>
                  <a:lnTo>
                    <a:pt x="0" y="1314145"/>
                  </a:lnTo>
                  <a:close/>
                </a:path>
              </a:pathLst>
            </a:custGeom>
            <a:blipFill>
              <a:blip r:embed="rId2"/>
              <a:stretch>
                <a:fillRect l="0" t="-21686" r="0" b="-21686"/>
              </a:stretch>
            </a:blipFill>
          </p:spPr>
        </p:sp>
      </p:grpSp>
      <p:sp>
        <p:nvSpPr>
          <p:cNvPr name="TextBox 4" id="4"/>
          <p:cNvSpPr txBox="true"/>
          <p:nvPr/>
        </p:nvSpPr>
        <p:spPr>
          <a:xfrm rot="0">
            <a:off x="574407" y="769908"/>
            <a:ext cx="10617331" cy="2494534"/>
          </a:xfrm>
          <a:prstGeom prst="rect">
            <a:avLst/>
          </a:prstGeom>
        </p:spPr>
        <p:txBody>
          <a:bodyPr anchor="t" rtlCol="false" tIns="0" lIns="0" bIns="0" rIns="0">
            <a:spAutoFit/>
          </a:bodyPr>
          <a:lstStyle/>
          <a:p>
            <a:pPr algn="l" marL="0" indent="0" lvl="0">
              <a:lnSpc>
                <a:spcPts val="17975"/>
              </a:lnSpc>
            </a:pPr>
            <a:r>
              <a:rPr lang="en-US" b="true" sz="19973" spc="-599">
                <a:solidFill>
                  <a:srgbClr val="EEEEEE"/>
                </a:solidFill>
                <a:latin typeface="Croogla Bold"/>
                <a:ea typeface="Croogla Bold"/>
                <a:cs typeface="Croogla Bold"/>
                <a:sym typeface="Croogla Bold"/>
              </a:rPr>
              <a:t>IPE</a:t>
            </a:r>
          </a:p>
        </p:txBody>
      </p:sp>
      <p:sp>
        <p:nvSpPr>
          <p:cNvPr name="TextBox 5" id="5"/>
          <p:cNvSpPr txBox="true"/>
          <p:nvPr/>
        </p:nvSpPr>
        <p:spPr>
          <a:xfrm rot="0">
            <a:off x="9144000" y="9393999"/>
            <a:ext cx="4095477" cy="323850"/>
          </a:xfrm>
          <a:prstGeom prst="rect">
            <a:avLst/>
          </a:prstGeom>
        </p:spPr>
        <p:txBody>
          <a:bodyPr anchor="t" rtlCol="false" tIns="0" lIns="0" bIns="0" rIns="0">
            <a:spAutoFit/>
          </a:bodyPr>
          <a:lstStyle/>
          <a:p>
            <a:pPr algn="l" marL="0" indent="0" lvl="0">
              <a:lnSpc>
                <a:spcPts val="2519"/>
              </a:lnSpc>
              <a:spcBef>
                <a:spcPct val="0"/>
              </a:spcBef>
            </a:pPr>
            <a:r>
              <a:rPr lang="en-US" sz="2099">
                <a:solidFill>
                  <a:srgbClr val="EEEEEE"/>
                </a:solidFill>
                <a:latin typeface="Open Sauce"/>
                <a:ea typeface="Open Sauce"/>
                <a:cs typeface="Open Sauce"/>
                <a:sym typeface="Open Sauce"/>
              </a:rPr>
              <a:t>BUILDATHON 2025 FALL</a:t>
            </a:r>
          </a:p>
        </p:txBody>
      </p:sp>
      <p:sp>
        <p:nvSpPr>
          <p:cNvPr name="TextBox 6" id="6"/>
          <p:cNvSpPr txBox="true"/>
          <p:nvPr/>
        </p:nvSpPr>
        <p:spPr>
          <a:xfrm rot="0">
            <a:off x="574407" y="8993949"/>
            <a:ext cx="4078843" cy="723900"/>
          </a:xfrm>
          <a:prstGeom prst="rect">
            <a:avLst/>
          </a:prstGeom>
        </p:spPr>
        <p:txBody>
          <a:bodyPr anchor="t" rtlCol="false" tIns="0" lIns="0" bIns="0" rIns="0">
            <a:spAutoFit/>
          </a:bodyPr>
          <a:lstStyle/>
          <a:p>
            <a:pPr algn="l">
              <a:lnSpc>
                <a:spcPts val="2880"/>
              </a:lnSpc>
            </a:pPr>
            <a:r>
              <a:rPr lang="en-US" sz="2400" b="true">
                <a:solidFill>
                  <a:srgbClr val="EEEEEE"/>
                </a:solidFill>
                <a:latin typeface="Open Sauce Bold"/>
                <a:ea typeface="Open Sauce Bold"/>
                <a:cs typeface="Open Sauce Bold"/>
                <a:sym typeface="Open Sauce Bold"/>
              </a:rPr>
              <a:t>MAKING PATENTS</a:t>
            </a:r>
          </a:p>
          <a:p>
            <a:pPr algn="l" marL="0" indent="0" lvl="0">
              <a:lnSpc>
                <a:spcPts val="2880"/>
              </a:lnSpc>
              <a:spcBef>
                <a:spcPct val="0"/>
              </a:spcBef>
            </a:pPr>
            <a:r>
              <a:rPr lang="en-US" b="true" sz="2400">
                <a:solidFill>
                  <a:srgbClr val="EEEEEE"/>
                </a:solidFill>
                <a:latin typeface="Open Sauce Bold"/>
                <a:ea typeface="Open Sauce Bold"/>
                <a:cs typeface="Open Sauce Bold"/>
                <a:sym typeface="Open Sauce Bold"/>
              </a:rPr>
              <a:t>SIMPLE FOR EVERYONE. </a:t>
            </a:r>
          </a:p>
        </p:txBody>
      </p:sp>
      <p:sp>
        <p:nvSpPr>
          <p:cNvPr name="TextBox 7" id="7"/>
          <p:cNvSpPr txBox="true"/>
          <p:nvPr/>
        </p:nvSpPr>
        <p:spPr>
          <a:xfrm rot="0">
            <a:off x="14844727" y="8693194"/>
            <a:ext cx="2414573" cy="1428750"/>
          </a:xfrm>
          <a:prstGeom prst="rect">
            <a:avLst/>
          </a:prstGeom>
        </p:spPr>
        <p:txBody>
          <a:bodyPr anchor="t" rtlCol="false" tIns="0" lIns="0" bIns="0" rIns="0">
            <a:spAutoFit/>
          </a:bodyPr>
          <a:lstStyle/>
          <a:p>
            <a:pPr algn="just" marL="0" indent="0" lvl="0">
              <a:lnSpc>
                <a:spcPts val="2277"/>
              </a:lnSpc>
              <a:spcBef>
                <a:spcPct val="0"/>
              </a:spcBef>
            </a:pPr>
            <a:r>
              <a:rPr lang="en-US" sz="1898">
                <a:solidFill>
                  <a:srgbClr val="EEEEEE"/>
                </a:solidFill>
                <a:latin typeface="Open Sauce"/>
                <a:ea typeface="Open Sauce"/>
                <a:cs typeface="Open Sauce"/>
                <a:sym typeface="Open Sauce"/>
              </a:rPr>
              <a:t>ALISHA JUNAID, ANNE YANG, CHARLENE YANG, TAIHEI EASTWOOD, VINCENT              YE.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4"/>
            <p:extLst>
              <p:ext uri="{DAA4B4D4-6D71-4841-9C94-3DE7FCFB9230}">
                <p14:media xmlns:p14="http://schemas.microsoft.com/office/powerpoint/2010/main" r:embed="rId5"/>
              </p:ext>
            </p:extLst>
          </p:nvPr>
        </p:nvPicPr>
        <p:blipFill>
          <a:blip r:embed="rId3"/>
          <a:srcRect l="0" t="0" r="0" b="0"/>
          <a:stretch>
            <a:fillRect/>
          </a:stretch>
        </p:blipFill>
        <p:spPr>
          <a:xfrm flipH="false" flipV="false" rot="0">
            <a:off x="307691" y="7280202"/>
            <a:ext cx="3469562" cy="2391417"/>
          </a:xfrm>
          <a:prstGeom prst="rect">
            <a:avLst/>
          </a:prstGeom>
        </p:spPr>
      </p:pic>
      <p:sp>
        <p:nvSpPr>
          <p:cNvPr name="TextBox 3" id="3"/>
          <p:cNvSpPr txBox="true"/>
          <p:nvPr/>
        </p:nvSpPr>
        <p:spPr>
          <a:xfrm rot="0">
            <a:off x="1727077" y="2490574"/>
            <a:ext cx="14833846" cy="5305852"/>
          </a:xfrm>
          <a:prstGeom prst="rect">
            <a:avLst/>
          </a:prstGeom>
        </p:spPr>
        <p:txBody>
          <a:bodyPr anchor="t" rtlCol="false" tIns="0" lIns="0" bIns="0" rIns="0">
            <a:spAutoFit/>
          </a:bodyPr>
          <a:lstStyle/>
          <a:p>
            <a:pPr algn="ctr">
              <a:lnSpc>
                <a:spcPts val="41942"/>
              </a:lnSpc>
              <a:spcBef>
                <a:spcPct val="0"/>
              </a:spcBef>
            </a:pPr>
            <a:r>
              <a:rPr lang="en-US" b="true" sz="34951">
                <a:solidFill>
                  <a:srgbClr val="0F044C"/>
                </a:solidFill>
                <a:latin typeface="Open Sauce Bold"/>
                <a:ea typeface="Open Sauce Bold"/>
                <a:cs typeface="Open Sauce Bold"/>
                <a:sym typeface="Open Sauce Bold"/>
              </a:rPr>
              <a:t>DEMO.</a:t>
            </a:r>
          </a:p>
        </p:txBody>
      </p:sp>
    </p:spTree>
  </p:cSld>
  <p:clrMapOvr>
    <a:masterClrMapping/>
  </p:clrMapOvr>
  <p:timing>
    <p:tnLst>
      <p:par>
        <p:cTn dur="indefinite" restart="never" nodeType="tmRoot">
          <p:childTnLst>
            <p:video>
              <p:cMediaNode vol="0">
                <p:cTn fill="hold" display="false">
                  <p:stCondLst>
                    <p:cond delay="indefinite"/>
                  </p:stCondLst>
                </p:cTn>
                <p:tgtEl>
                  <p:spTgt spid="2"/>
                </p:tgtEl>
              </p:cMediaNode>
            </p:video>
          </p:childTnLst>
        </p:cTn>
      </p:par>
    </p:tnLst>
  </p:timing>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grpSp>
        <p:nvGrpSpPr>
          <p:cNvPr name="Group 2" id="2"/>
          <p:cNvGrpSpPr/>
          <p:nvPr/>
        </p:nvGrpSpPr>
        <p:grpSpPr>
          <a:xfrm rot="0">
            <a:off x="0" y="1804604"/>
            <a:ext cx="18288000" cy="8482396"/>
            <a:chOff x="0" y="0"/>
            <a:chExt cx="4816593" cy="2234047"/>
          </a:xfrm>
        </p:grpSpPr>
        <p:sp>
          <p:nvSpPr>
            <p:cNvPr name="Freeform 3" id="3"/>
            <p:cNvSpPr/>
            <p:nvPr/>
          </p:nvSpPr>
          <p:spPr>
            <a:xfrm flipH="false" flipV="false" rot="0">
              <a:off x="0" y="0"/>
              <a:ext cx="4816592" cy="2234047"/>
            </a:xfrm>
            <a:custGeom>
              <a:avLst/>
              <a:gdLst/>
              <a:ahLst/>
              <a:cxnLst/>
              <a:rect r="r" b="b" t="t" l="l"/>
              <a:pathLst>
                <a:path h="2234047" w="4816592">
                  <a:moveTo>
                    <a:pt x="0" y="0"/>
                  </a:moveTo>
                  <a:lnTo>
                    <a:pt x="4816592" y="0"/>
                  </a:lnTo>
                  <a:lnTo>
                    <a:pt x="4816592" y="2234047"/>
                  </a:lnTo>
                  <a:lnTo>
                    <a:pt x="0" y="2234047"/>
                  </a:lnTo>
                  <a:close/>
                </a:path>
              </a:pathLst>
            </a:custGeom>
            <a:solidFill>
              <a:srgbClr val="FFFFFF"/>
            </a:solidFill>
          </p:spPr>
        </p:sp>
        <p:sp>
          <p:nvSpPr>
            <p:cNvPr name="TextBox 4" id="4"/>
            <p:cNvSpPr txBox="true"/>
            <p:nvPr/>
          </p:nvSpPr>
          <p:spPr>
            <a:xfrm>
              <a:off x="0" y="-47625"/>
              <a:ext cx="4816593" cy="2281672"/>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574407" y="7792466"/>
            <a:ext cx="16684893" cy="2494534"/>
          </a:xfrm>
          <a:prstGeom prst="rect">
            <a:avLst/>
          </a:prstGeom>
        </p:spPr>
        <p:txBody>
          <a:bodyPr anchor="t" rtlCol="false" tIns="0" lIns="0" bIns="0" rIns="0">
            <a:spAutoFit/>
          </a:bodyPr>
          <a:lstStyle/>
          <a:p>
            <a:pPr algn="l" marL="0" indent="0" lvl="0">
              <a:lnSpc>
                <a:spcPts val="17975"/>
              </a:lnSpc>
            </a:pPr>
            <a:r>
              <a:rPr lang="en-US" b="true" sz="19973" spc="-599">
                <a:solidFill>
                  <a:srgbClr val="141E61"/>
                </a:solidFill>
                <a:latin typeface="Croogla Bold"/>
                <a:ea typeface="Croogla Bold"/>
                <a:cs typeface="Croogla Bold"/>
                <a:sym typeface="Croogla Bold"/>
              </a:rPr>
              <a:t>Thank You.</a:t>
            </a:r>
          </a:p>
        </p:txBody>
      </p:sp>
      <p:sp>
        <p:nvSpPr>
          <p:cNvPr name="TextBox 6" id="6"/>
          <p:cNvSpPr txBox="true"/>
          <p:nvPr/>
        </p:nvSpPr>
        <p:spPr>
          <a:xfrm rot="0">
            <a:off x="13180457" y="304800"/>
            <a:ext cx="4078843" cy="723900"/>
          </a:xfrm>
          <a:prstGeom prst="rect">
            <a:avLst/>
          </a:prstGeom>
        </p:spPr>
        <p:txBody>
          <a:bodyPr anchor="t" rtlCol="false" tIns="0" lIns="0" bIns="0" rIns="0">
            <a:spAutoFit/>
          </a:bodyPr>
          <a:lstStyle/>
          <a:p>
            <a:pPr algn="r">
              <a:lnSpc>
                <a:spcPts val="2880"/>
              </a:lnSpc>
            </a:pPr>
            <a:r>
              <a:rPr lang="en-US" b="true" sz="2400">
                <a:solidFill>
                  <a:srgbClr val="EEEEEE"/>
                </a:solidFill>
                <a:latin typeface="Open Sauce Bold"/>
                <a:ea typeface="Open Sauce Bold"/>
                <a:cs typeface="Open Sauce Bold"/>
                <a:sym typeface="Open Sauce Bold"/>
              </a:rPr>
              <a:t>MAKING PATENTS</a:t>
            </a:r>
          </a:p>
          <a:p>
            <a:pPr algn="r" marL="0" indent="0" lvl="0">
              <a:lnSpc>
                <a:spcPts val="2880"/>
              </a:lnSpc>
              <a:spcBef>
                <a:spcPct val="0"/>
              </a:spcBef>
            </a:pPr>
            <a:r>
              <a:rPr lang="en-US" b="true" sz="2400">
                <a:solidFill>
                  <a:srgbClr val="EEEEEE"/>
                </a:solidFill>
                <a:latin typeface="Open Sauce Bold"/>
                <a:ea typeface="Open Sauce Bold"/>
                <a:cs typeface="Open Sauce Bold"/>
                <a:sym typeface="Open Sauce Bold"/>
              </a:rPr>
              <a:t>SIMPLE FOR EVERYONE. </a:t>
            </a:r>
          </a:p>
        </p:txBody>
      </p:sp>
      <p:pic>
        <p:nvPicPr>
          <p:cNvPr name="Picture 7" id="7">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rot="0">
            <a:off x="8511920" y="3196599"/>
            <a:ext cx="4257672" cy="2934627"/>
          </a:xfrm>
          <a:prstGeom prst="rect">
            <a:avLst/>
          </a:prstGeom>
        </p:spPr>
      </p:pic>
    </p:spTree>
  </p:cSld>
  <p:clrMapOvr>
    <a:masterClrMapping/>
  </p:clrMapOvr>
  <p:timing>
    <p:tnLst>
      <p:par>
        <p:cTn dur="indefinite" restart="never" nodeType="tmRoot">
          <p:childTnLst>
            <p:video>
              <p:cMediaNode vol="0">
                <p:cTn fill="hold" display="false">
                  <p:stCondLst>
                    <p:cond delay="indefinite"/>
                  </p:stCondLst>
                </p:cTn>
                <p:tgtEl>
                  <p:spTgt spid="7"/>
                </p:tgtEl>
              </p:cMediaNode>
            </p:video>
          </p:childTnLst>
        </p:cTn>
      </p:par>
    </p:tnLst>
  </p:timing>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sp>
        <p:nvSpPr>
          <p:cNvPr name="TextBox 2" id="2"/>
          <p:cNvSpPr txBox="true"/>
          <p:nvPr/>
        </p:nvSpPr>
        <p:spPr>
          <a:xfrm rot="0">
            <a:off x="729950" y="716520"/>
            <a:ext cx="10277877" cy="1195069"/>
          </a:xfrm>
          <a:prstGeom prst="rect">
            <a:avLst/>
          </a:prstGeom>
        </p:spPr>
        <p:txBody>
          <a:bodyPr anchor="t" rtlCol="false" tIns="0" lIns="0" bIns="0" rIns="0">
            <a:spAutoFit/>
          </a:bodyPr>
          <a:lstStyle/>
          <a:p>
            <a:pPr algn="l" marL="0" indent="0" lvl="1">
              <a:lnSpc>
                <a:spcPts val="8799"/>
              </a:lnSpc>
              <a:spcBef>
                <a:spcPct val="0"/>
              </a:spcBef>
            </a:pPr>
            <a:r>
              <a:rPr lang="en-US" sz="8799" spc="-263">
                <a:solidFill>
                  <a:srgbClr val="EEEEEE"/>
                </a:solidFill>
                <a:latin typeface="Croogla"/>
                <a:ea typeface="Croogla"/>
                <a:cs typeface="Croogla"/>
                <a:sym typeface="Croogla"/>
              </a:rPr>
              <a:t>Problem </a:t>
            </a:r>
          </a:p>
        </p:txBody>
      </p:sp>
      <p:sp>
        <p:nvSpPr>
          <p:cNvPr name="TextBox 3" id="3"/>
          <p:cNvSpPr txBox="true"/>
          <p:nvPr/>
        </p:nvSpPr>
        <p:spPr>
          <a:xfrm rot="0">
            <a:off x="442253" y="2753972"/>
            <a:ext cx="9127413" cy="5267325"/>
          </a:xfrm>
          <a:prstGeom prst="rect">
            <a:avLst/>
          </a:prstGeom>
        </p:spPr>
        <p:txBody>
          <a:bodyPr anchor="t" rtlCol="false" tIns="0" lIns="0" bIns="0" rIns="0">
            <a:spAutoFit/>
          </a:bodyPr>
          <a:lstStyle/>
          <a:p>
            <a:pPr algn="l" marL="631347" indent="-315674" lvl="1">
              <a:lnSpc>
                <a:spcPts val="3509"/>
              </a:lnSpc>
              <a:buFont typeface="Arial"/>
              <a:buChar char="•"/>
            </a:pPr>
            <a:r>
              <a:rPr lang="en-US" sz="2924">
                <a:solidFill>
                  <a:srgbClr val="EEEEEE"/>
                </a:solidFill>
                <a:latin typeface="Open Sauce"/>
                <a:ea typeface="Open Sauce"/>
                <a:cs typeface="Open Sauce"/>
                <a:sym typeface="Open Sauce"/>
              </a:rPr>
              <a:t>BioTech founders and researchers are often lost in the patent process.</a:t>
            </a:r>
          </a:p>
          <a:p>
            <a:pPr algn="l">
              <a:lnSpc>
                <a:spcPts val="3509"/>
              </a:lnSpc>
            </a:pPr>
            <a:r>
              <a:rPr lang="en-US" sz="2924">
                <a:solidFill>
                  <a:srgbClr val="EEEEEE"/>
                </a:solidFill>
                <a:latin typeface="Open Sauce"/>
                <a:ea typeface="Open Sauce"/>
                <a:cs typeface="Open Sauce"/>
                <a:sym typeface="Open Sauce"/>
              </a:rPr>
              <a:t> </a:t>
            </a:r>
          </a:p>
          <a:p>
            <a:pPr algn="l" marL="631347" indent="-315674" lvl="1">
              <a:lnSpc>
                <a:spcPts val="3509"/>
              </a:lnSpc>
              <a:buFont typeface="Arial"/>
              <a:buChar char="•"/>
            </a:pPr>
            <a:r>
              <a:rPr lang="en-US" sz="2924">
                <a:solidFill>
                  <a:srgbClr val="EEEEEE"/>
                </a:solidFill>
                <a:latin typeface="Open Sauce"/>
                <a:ea typeface="Open Sauce"/>
                <a:cs typeface="Open Sauce"/>
                <a:sym typeface="Open Sauce"/>
              </a:rPr>
              <a:t>The process costs anywhere from </a:t>
            </a:r>
            <a:r>
              <a:rPr lang="en-US" b="true" sz="2924">
                <a:solidFill>
                  <a:srgbClr val="EEEEEE"/>
                </a:solidFill>
                <a:latin typeface="Open Sauce Bold"/>
                <a:ea typeface="Open Sauce Bold"/>
                <a:cs typeface="Open Sauce Bold"/>
                <a:sym typeface="Open Sauce Bold"/>
              </a:rPr>
              <a:t>30-60k per patent</a:t>
            </a:r>
            <a:r>
              <a:rPr lang="en-US" sz="2924">
                <a:solidFill>
                  <a:srgbClr val="EEEEEE"/>
                </a:solidFill>
                <a:latin typeface="Open Sauce"/>
                <a:ea typeface="Open Sauce"/>
                <a:cs typeface="Open Sauce"/>
                <a:sym typeface="Open Sauce"/>
              </a:rPr>
              <a:t> and requires specialized knowledge on the formatting. </a:t>
            </a:r>
          </a:p>
          <a:p>
            <a:pPr algn="l">
              <a:lnSpc>
                <a:spcPts val="3509"/>
              </a:lnSpc>
            </a:pPr>
          </a:p>
          <a:p>
            <a:pPr algn="l" marL="631347" indent="-315674" lvl="1">
              <a:lnSpc>
                <a:spcPts val="3509"/>
              </a:lnSpc>
              <a:buFont typeface="Arial"/>
              <a:buChar char="•"/>
            </a:pPr>
            <a:r>
              <a:rPr lang="en-US" sz="2924">
                <a:solidFill>
                  <a:srgbClr val="EEEEEE"/>
                </a:solidFill>
                <a:latin typeface="Open Sauce"/>
                <a:ea typeface="Open Sauce"/>
                <a:cs typeface="Open Sauce"/>
                <a:sym typeface="Open Sauce"/>
              </a:rPr>
              <a:t>If formatted incorrectly it could lead to the patent instantly getting rejected </a:t>
            </a:r>
          </a:p>
          <a:p>
            <a:pPr algn="l">
              <a:lnSpc>
                <a:spcPts val="3509"/>
              </a:lnSpc>
            </a:pPr>
          </a:p>
          <a:p>
            <a:pPr algn="l" marL="631347" indent="-315674" lvl="1">
              <a:lnSpc>
                <a:spcPts val="3509"/>
              </a:lnSpc>
              <a:buFont typeface="Arial"/>
              <a:buChar char="•"/>
            </a:pPr>
            <a:r>
              <a:rPr lang="en-US" sz="2924">
                <a:solidFill>
                  <a:srgbClr val="EEEEEE"/>
                </a:solidFill>
                <a:latin typeface="Open Sauce"/>
                <a:ea typeface="Open Sauce"/>
                <a:cs typeface="Open Sauce"/>
                <a:sym typeface="Open Sauce"/>
              </a:rPr>
              <a:t>It is hard to track and manage your patent as well as start the creation process. </a:t>
            </a:r>
          </a:p>
        </p:txBody>
      </p:sp>
      <p:pic>
        <p:nvPicPr>
          <p:cNvPr name="Picture 4" id="4"/>
          <p:cNvPicPr>
            <a:picLocks noChangeAspect="true"/>
          </p:cNvPicPr>
          <p:nvPr/>
        </p:nvPicPr>
        <p:blipFill>
          <a:blip r:embed="rId3"/>
          <a:stretch>
            <a:fillRect/>
          </a:stretch>
        </p:blipFill>
        <p:spPr>
          <a:xfrm rot="0">
            <a:off x="8743568" y="1937399"/>
            <a:ext cx="9913181" cy="7788785"/>
          </a:xfrm>
          <a:prstGeom prst="rect">
            <a:avLst/>
          </a:prstGeom>
        </p:spPr>
      </p:pic>
      <p:sp>
        <p:nvSpPr>
          <p:cNvPr name="TextBox 5" id="5"/>
          <p:cNvSpPr txBox="true"/>
          <p:nvPr/>
        </p:nvSpPr>
        <p:spPr>
          <a:xfrm rot="0">
            <a:off x="9569666" y="1706801"/>
            <a:ext cx="8260984" cy="504825"/>
          </a:xfrm>
          <a:prstGeom prst="rect">
            <a:avLst/>
          </a:prstGeom>
        </p:spPr>
        <p:txBody>
          <a:bodyPr anchor="t" rtlCol="false" tIns="0" lIns="0" bIns="0" rIns="0">
            <a:spAutoFit/>
          </a:bodyPr>
          <a:lstStyle/>
          <a:p>
            <a:pPr algn="ctr">
              <a:lnSpc>
                <a:spcPts val="3959"/>
              </a:lnSpc>
              <a:spcBef>
                <a:spcPct val="0"/>
              </a:spcBef>
            </a:pPr>
            <a:r>
              <a:rPr lang="en-US" b="true" sz="3299">
                <a:solidFill>
                  <a:srgbClr val="EEEEEE"/>
                </a:solidFill>
                <a:latin typeface="Open Sauce Bold"/>
                <a:ea typeface="Open Sauce Bold"/>
                <a:cs typeface="Open Sauce Bold"/>
                <a:sym typeface="Open Sauce Bold"/>
              </a:rPr>
              <a:t>TOTAL PATENT COST: $56,525</a:t>
            </a:r>
          </a:p>
        </p:txBody>
      </p:sp>
      <p:sp>
        <p:nvSpPr>
          <p:cNvPr name="TextBox 6" id="6"/>
          <p:cNvSpPr txBox="true"/>
          <p:nvPr/>
        </p:nvSpPr>
        <p:spPr>
          <a:xfrm rot="0">
            <a:off x="304229" y="9564658"/>
            <a:ext cx="724471" cy="415220"/>
          </a:xfrm>
          <a:prstGeom prst="rect">
            <a:avLst/>
          </a:prstGeom>
        </p:spPr>
        <p:txBody>
          <a:bodyPr anchor="t" rtlCol="false" tIns="0" lIns="0" bIns="0" rIns="0">
            <a:spAutoFit/>
          </a:bodyPr>
          <a:lstStyle/>
          <a:p>
            <a:pPr algn="l" marL="0" indent="0" lvl="0">
              <a:lnSpc>
                <a:spcPts val="2964"/>
              </a:lnSpc>
            </a:pPr>
            <a:r>
              <a:rPr lang="en-US" b="true" sz="3294" spc="-98">
                <a:solidFill>
                  <a:srgbClr val="EEEEEE"/>
                </a:solidFill>
                <a:latin typeface="Croogla Bold"/>
                <a:ea typeface="Croogla Bold"/>
                <a:cs typeface="Croogla Bold"/>
                <a:sym typeface="Croogla Bold"/>
              </a:rPr>
              <a:t>IPE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sp>
        <p:nvSpPr>
          <p:cNvPr name="AutoShape 2" id="2"/>
          <p:cNvSpPr/>
          <p:nvPr/>
        </p:nvSpPr>
        <p:spPr>
          <a:xfrm>
            <a:off x="574407" y="1071562"/>
            <a:ext cx="3316430" cy="0"/>
          </a:xfrm>
          <a:prstGeom prst="line">
            <a:avLst/>
          </a:prstGeom>
          <a:ln cap="flat" w="9525">
            <a:solidFill>
              <a:srgbClr val="EEEEEE"/>
            </a:solidFill>
            <a:prstDash val="solid"/>
            <a:headEnd type="none" len="sm" w="sm"/>
            <a:tailEnd type="none" len="sm" w="sm"/>
          </a:ln>
        </p:spPr>
      </p:sp>
      <p:grpSp>
        <p:nvGrpSpPr>
          <p:cNvPr name="Group 3" id="3"/>
          <p:cNvGrpSpPr/>
          <p:nvPr/>
        </p:nvGrpSpPr>
        <p:grpSpPr>
          <a:xfrm rot="0">
            <a:off x="1028700" y="2002664"/>
            <a:ext cx="3748455" cy="4518894"/>
            <a:chOff x="0" y="0"/>
            <a:chExt cx="4997941" cy="6025192"/>
          </a:xfrm>
        </p:grpSpPr>
        <p:pic>
          <p:nvPicPr>
            <p:cNvPr name="Picture 4" id="4"/>
            <p:cNvPicPr>
              <a:picLocks noChangeAspect="true"/>
            </p:cNvPicPr>
            <p:nvPr/>
          </p:nvPicPr>
          <p:blipFill>
            <a:blip r:embed="rId3"/>
            <a:srcRect l="2287" t="0" r="39767" b="25587"/>
            <a:stretch>
              <a:fillRect/>
            </a:stretch>
          </p:blipFill>
          <p:spPr>
            <a:xfrm flipH="false" flipV="false">
              <a:off x="0" y="0"/>
              <a:ext cx="4997941" cy="6025192"/>
            </a:xfrm>
            <a:prstGeom prst="rect">
              <a:avLst/>
            </a:prstGeom>
          </p:spPr>
        </p:pic>
      </p:grpSp>
      <p:sp>
        <p:nvSpPr>
          <p:cNvPr name="TextBox 5" id="5"/>
          <p:cNvSpPr txBox="true"/>
          <p:nvPr/>
        </p:nvSpPr>
        <p:spPr>
          <a:xfrm rot="0">
            <a:off x="1028700" y="7266277"/>
            <a:ext cx="6926531" cy="1784985"/>
          </a:xfrm>
          <a:prstGeom prst="rect">
            <a:avLst/>
          </a:prstGeom>
        </p:spPr>
        <p:txBody>
          <a:bodyPr anchor="t" rtlCol="false" tIns="0" lIns="0" bIns="0" rIns="0">
            <a:spAutoFit/>
          </a:bodyPr>
          <a:lstStyle/>
          <a:p>
            <a:pPr algn="l">
              <a:lnSpc>
                <a:spcPts val="2880"/>
              </a:lnSpc>
            </a:pPr>
            <a:r>
              <a:rPr lang="en-US" sz="1800">
                <a:solidFill>
                  <a:srgbClr val="EEEEEE"/>
                </a:solidFill>
                <a:latin typeface="Open Sauce"/>
                <a:ea typeface="Open Sauce"/>
                <a:cs typeface="Open Sauce"/>
                <a:sym typeface="Open Sauce"/>
              </a:rPr>
              <a:t>Patent attorney with deep experience in portfolio strategy, patent prosecution, and IP analysis, built on a decade of drug discovery research at Pfizer. He specializes in chemistry, life sciences, pharmaceuticals, and related technologies.</a:t>
            </a:r>
          </a:p>
          <a:p>
            <a:pPr algn="l" marL="0" indent="0" lvl="0">
              <a:lnSpc>
                <a:spcPts val="2880"/>
              </a:lnSpc>
              <a:spcBef>
                <a:spcPct val="0"/>
              </a:spcBef>
            </a:pPr>
          </a:p>
        </p:txBody>
      </p:sp>
      <p:sp>
        <p:nvSpPr>
          <p:cNvPr name="TextBox 6" id="6"/>
          <p:cNvSpPr txBox="true"/>
          <p:nvPr/>
        </p:nvSpPr>
        <p:spPr>
          <a:xfrm rot="0">
            <a:off x="1028700" y="6818602"/>
            <a:ext cx="6926531" cy="371475"/>
          </a:xfrm>
          <a:prstGeom prst="rect">
            <a:avLst/>
          </a:prstGeom>
        </p:spPr>
        <p:txBody>
          <a:bodyPr anchor="t" rtlCol="false" tIns="0" lIns="0" bIns="0" rIns="0">
            <a:spAutoFit/>
          </a:bodyPr>
          <a:lstStyle/>
          <a:p>
            <a:pPr algn="l" marL="0" indent="0" lvl="0">
              <a:lnSpc>
                <a:spcPts val="2999"/>
              </a:lnSpc>
            </a:pPr>
            <a:r>
              <a:rPr lang="en-US" b="true" sz="2499">
                <a:solidFill>
                  <a:srgbClr val="EEEEEE"/>
                </a:solidFill>
                <a:latin typeface="Open Sauce Bold"/>
                <a:ea typeface="Open Sauce Bold"/>
                <a:cs typeface="Open Sauce Bold"/>
                <a:sym typeface="Open Sauce Bold"/>
              </a:rPr>
              <a:t>M</a:t>
            </a:r>
            <a:r>
              <a:rPr lang="en-US" b="true" sz="2499">
                <a:solidFill>
                  <a:srgbClr val="EEEEEE"/>
                </a:solidFill>
                <a:latin typeface="Open Sauce Bold"/>
                <a:ea typeface="Open Sauce Bold"/>
                <a:cs typeface="Open Sauce Bold"/>
                <a:sym typeface="Open Sauce Bold"/>
              </a:rPr>
              <a:t>ARTI</a:t>
            </a:r>
            <a:r>
              <a:rPr lang="en-US" b="true" sz="2499">
                <a:solidFill>
                  <a:srgbClr val="EEEEEE"/>
                </a:solidFill>
                <a:latin typeface="Open Sauce Bold"/>
                <a:ea typeface="Open Sauce Bold"/>
                <a:cs typeface="Open Sauce Bold"/>
                <a:sym typeface="Open Sauce Bold"/>
              </a:rPr>
              <a:t>N Z. ZHANG - PATENT LAWYER</a:t>
            </a:r>
          </a:p>
        </p:txBody>
      </p:sp>
      <p:grpSp>
        <p:nvGrpSpPr>
          <p:cNvPr name="Group 7" id="7"/>
          <p:cNvGrpSpPr/>
          <p:nvPr/>
        </p:nvGrpSpPr>
        <p:grpSpPr>
          <a:xfrm rot="0">
            <a:off x="10395695" y="2002664"/>
            <a:ext cx="3706096" cy="4518894"/>
            <a:chOff x="0" y="0"/>
            <a:chExt cx="4941462" cy="6025192"/>
          </a:xfrm>
        </p:grpSpPr>
        <p:pic>
          <p:nvPicPr>
            <p:cNvPr name="Picture 8" id="8"/>
            <p:cNvPicPr>
              <a:picLocks noChangeAspect="true"/>
            </p:cNvPicPr>
            <p:nvPr/>
          </p:nvPicPr>
          <p:blipFill>
            <a:blip r:embed="rId4"/>
            <a:srcRect l="23412" t="0" r="32238" b="0"/>
            <a:stretch>
              <a:fillRect/>
            </a:stretch>
          </p:blipFill>
          <p:spPr>
            <a:xfrm flipH="false" flipV="false">
              <a:off x="0" y="0"/>
              <a:ext cx="4941462" cy="6025192"/>
            </a:xfrm>
            <a:prstGeom prst="rect">
              <a:avLst/>
            </a:prstGeom>
          </p:spPr>
        </p:pic>
      </p:grpSp>
      <p:sp>
        <p:nvSpPr>
          <p:cNvPr name="TextBox 9" id="9"/>
          <p:cNvSpPr txBox="true"/>
          <p:nvPr/>
        </p:nvSpPr>
        <p:spPr>
          <a:xfrm rot="0">
            <a:off x="10395695" y="7255189"/>
            <a:ext cx="6546017" cy="1784985"/>
          </a:xfrm>
          <a:prstGeom prst="rect">
            <a:avLst/>
          </a:prstGeom>
        </p:spPr>
        <p:txBody>
          <a:bodyPr anchor="t" rtlCol="false" tIns="0" lIns="0" bIns="0" rIns="0">
            <a:spAutoFit/>
          </a:bodyPr>
          <a:lstStyle/>
          <a:p>
            <a:pPr algn="l">
              <a:lnSpc>
                <a:spcPts val="2880"/>
              </a:lnSpc>
            </a:pPr>
            <a:r>
              <a:rPr lang="en-US" sz="1800">
                <a:solidFill>
                  <a:srgbClr val="EEEEEE"/>
                </a:solidFill>
                <a:latin typeface="Open Sauce"/>
                <a:ea typeface="Open Sauce"/>
                <a:cs typeface="Open Sauce"/>
                <a:sym typeface="Open Sauce"/>
              </a:rPr>
              <a:t>President of Harvard Apparatus Regenerative Technology, is an experienced executive with expertise in strategic analytics and investment research. He spent nearly 20 years at Bank of America as Senior VP and has strong connections in biotech, healthcare, finance, and AI.</a:t>
            </a:r>
          </a:p>
        </p:txBody>
      </p:sp>
      <p:sp>
        <p:nvSpPr>
          <p:cNvPr name="TextBox 10" id="10"/>
          <p:cNvSpPr txBox="true"/>
          <p:nvPr/>
        </p:nvSpPr>
        <p:spPr>
          <a:xfrm rot="0">
            <a:off x="10395695" y="6828563"/>
            <a:ext cx="6418432" cy="371475"/>
          </a:xfrm>
          <a:prstGeom prst="rect">
            <a:avLst/>
          </a:prstGeom>
        </p:spPr>
        <p:txBody>
          <a:bodyPr anchor="t" rtlCol="false" tIns="0" lIns="0" bIns="0" rIns="0">
            <a:spAutoFit/>
          </a:bodyPr>
          <a:lstStyle/>
          <a:p>
            <a:pPr algn="l" marL="0" indent="0" lvl="0">
              <a:lnSpc>
                <a:spcPts val="2999"/>
              </a:lnSpc>
            </a:pPr>
            <a:r>
              <a:rPr lang="en-US" b="true" sz="2499">
                <a:solidFill>
                  <a:srgbClr val="EEEEEE"/>
                </a:solidFill>
                <a:latin typeface="Open Sauce Bold"/>
                <a:ea typeface="Open Sauce Bold"/>
                <a:cs typeface="Open Sauce Bold"/>
                <a:sym typeface="Open Sauce Bold"/>
              </a:rPr>
              <a:t>HONG</a:t>
            </a:r>
            <a:r>
              <a:rPr lang="en-US" b="true" sz="2499">
                <a:solidFill>
                  <a:srgbClr val="EEEEEE"/>
                </a:solidFill>
                <a:latin typeface="Open Sauce Bold"/>
                <a:ea typeface="Open Sauce Bold"/>
                <a:cs typeface="Open Sauce Bold"/>
                <a:sym typeface="Open Sauce Bold"/>
              </a:rPr>
              <a:t> YU - INVESTER &amp; RESEARCHER</a:t>
            </a:r>
          </a:p>
        </p:txBody>
      </p:sp>
      <p:sp>
        <p:nvSpPr>
          <p:cNvPr name="TextBox 11" id="11"/>
          <p:cNvSpPr txBox="true"/>
          <p:nvPr/>
        </p:nvSpPr>
        <p:spPr>
          <a:xfrm rot="0">
            <a:off x="574407" y="521526"/>
            <a:ext cx="3416568" cy="405765"/>
          </a:xfrm>
          <a:prstGeom prst="rect">
            <a:avLst/>
          </a:prstGeom>
        </p:spPr>
        <p:txBody>
          <a:bodyPr anchor="t" rtlCol="false" tIns="0" lIns="0" bIns="0" rIns="0">
            <a:spAutoFit/>
          </a:bodyPr>
          <a:lstStyle/>
          <a:p>
            <a:pPr algn="l" marL="0" indent="0" lvl="1">
              <a:lnSpc>
                <a:spcPts val="3359"/>
              </a:lnSpc>
              <a:spcBef>
                <a:spcPct val="0"/>
              </a:spcBef>
            </a:pPr>
            <a:r>
              <a:rPr lang="en-US" b="true" sz="2400">
                <a:solidFill>
                  <a:srgbClr val="EEEEEE"/>
                </a:solidFill>
                <a:latin typeface="Open Sauce Bold"/>
                <a:ea typeface="Open Sauce Bold"/>
                <a:cs typeface="Open Sauce Bold"/>
                <a:sym typeface="Open Sauce Bold"/>
              </a:rPr>
              <a:t>INTERVIEWEES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sp>
        <p:nvSpPr>
          <p:cNvPr name="Freeform 2" id="2"/>
          <p:cNvSpPr/>
          <p:nvPr/>
        </p:nvSpPr>
        <p:spPr>
          <a:xfrm flipH="false" flipV="false" rot="0">
            <a:off x="10906630" y="1028700"/>
            <a:ext cx="5783222" cy="7710963"/>
          </a:xfrm>
          <a:custGeom>
            <a:avLst/>
            <a:gdLst/>
            <a:ahLst/>
            <a:cxnLst/>
            <a:rect r="r" b="b" t="t" l="l"/>
            <a:pathLst>
              <a:path h="7710963" w="5783222">
                <a:moveTo>
                  <a:pt x="0" y="0"/>
                </a:moveTo>
                <a:lnTo>
                  <a:pt x="5783222" y="0"/>
                </a:lnTo>
                <a:lnTo>
                  <a:pt x="5783222" y="7710963"/>
                </a:lnTo>
                <a:lnTo>
                  <a:pt x="0" y="7710963"/>
                </a:lnTo>
                <a:lnTo>
                  <a:pt x="0" y="0"/>
                </a:lnTo>
                <a:close/>
              </a:path>
            </a:pathLst>
          </a:custGeom>
          <a:blipFill>
            <a:blip r:embed="rId3"/>
            <a:stretch>
              <a:fillRect l="0" t="0" r="0" b="0"/>
            </a:stretch>
          </a:blipFill>
        </p:spPr>
      </p:sp>
      <p:sp>
        <p:nvSpPr>
          <p:cNvPr name="Freeform 3" id="3"/>
          <p:cNvSpPr/>
          <p:nvPr/>
        </p:nvSpPr>
        <p:spPr>
          <a:xfrm flipH="false" flipV="false" rot="-1849270">
            <a:off x="9518598" y="7310439"/>
            <a:ext cx="1730869" cy="1939349"/>
          </a:xfrm>
          <a:custGeom>
            <a:avLst/>
            <a:gdLst/>
            <a:ahLst/>
            <a:cxnLst/>
            <a:rect r="r" b="b" t="t" l="l"/>
            <a:pathLst>
              <a:path h="1939349" w="1730869">
                <a:moveTo>
                  <a:pt x="0" y="0"/>
                </a:moveTo>
                <a:lnTo>
                  <a:pt x="1730869" y="0"/>
                </a:lnTo>
                <a:lnTo>
                  <a:pt x="1730869" y="1939349"/>
                </a:lnTo>
                <a:lnTo>
                  <a:pt x="0" y="19393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1171575"/>
            <a:ext cx="8569593" cy="1195069"/>
          </a:xfrm>
          <a:prstGeom prst="rect">
            <a:avLst/>
          </a:prstGeom>
        </p:spPr>
        <p:txBody>
          <a:bodyPr anchor="t" rtlCol="false" tIns="0" lIns="0" bIns="0" rIns="0">
            <a:spAutoFit/>
          </a:bodyPr>
          <a:lstStyle/>
          <a:p>
            <a:pPr algn="l" marL="0" indent="0" lvl="1">
              <a:lnSpc>
                <a:spcPts val="8799"/>
              </a:lnSpc>
              <a:spcBef>
                <a:spcPct val="0"/>
              </a:spcBef>
            </a:pPr>
            <a:r>
              <a:rPr lang="en-US" sz="8799" spc="-263">
                <a:solidFill>
                  <a:srgbClr val="EEEEEE"/>
                </a:solidFill>
                <a:latin typeface="Croogla"/>
                <a:ea typeface="Croogla"/>
                <a:cs typeface="Croogla"/>
                <a:sym typeface="Croogla"/>
              </a:rPr>
              <a:t>Findings</a:t>
            </a:r>
          </a:p>
        </p:txBody>
      </p:sp>
      <p:sp>
        <p:nvSpPr>
          <p:cNvPr name="TextBox 5" id="5"/>
          <p:cNvSpPr txBox="true"/>
          <p:nvPr/>
        </p:nvSpPr>
        <p:spPr>
          <a:xfrm rot="0">
            <a:off x="11088194" y="8982075"/>
            <a:ext cx="5152802" cy="276225"/>
          </a:xfrm>
          <a:prstGeom prst="rect">
            <a:avLst/>
          </a:prstGeom>
        </p:spPr>
        <p:txBody>
          <a:bodyPr anchor="t" rtlCol="false" tIns="0" lIns="0" bIns="0" rIns="0">
            <a:spAutoFit/>
          </a:bodyPr>
          <a:lstStyle/>
          <a:p>
            <a:pPr algn="ctr">
              <a:lnSpc>
                <a:spcPts val="2280"/>
              </a:lnSpc>
              <a:spcBef>
                <a:spcPct val="0"/>
              </a:spcBef>
            </a:pPr>
            <a:r>
              <a:rPr lang="en-US" b="true" sz="1900">
                <a:solidFill>
                  <a:srgbClr val="EEEEEE"/>
                </a:solidFill>
                <a:latin typeface="Open Sauce Bold"/>
                <a:ea typeface="Open Sauce Bold"/>
                <a:cs typeface="Open Sauce Bold"/>
                <a:sym typeface="Open Sauce Bold"/>
              </a:rPr>
              <a:t>TEAM MEMBER DOING REASEARCH CALLS</a:t>
            </a:r>
          </a:p>
        </p:txBody>
      </p:sp>
      <p:sp>
        <p:nvSpPr>
          <p:cNvPr name="TextBox 6" id="6"/>
          <p:cNvSpPr txBox="true"/>
          <p:nvPr/>
        </p:nvSpPr>
        <p:spPr>
          <a:xfrm rot="0">
            <a:off x="1028700" y="4286250"/>
            <a:ext cx="7829885" cy="4457700"/>
          </a:xfrm>
          <a:prstGeom prst="rect">
            <a:avLst/>
          </a:prstGeom>
        </p:spPr>
        <p:txBody>
          <a:bodyPr anchor="t" rtlCol="false" tIns="0" lIns="0" bIns="0" rIns="0">
            <a:spAutoFit/>
          </a:bodyPr>
          <a:lstStyle/>
          <a:p>
            <a:pPr algn="l">
              <a:lnSpc>
                <a:spcPts val="2999"/>
              </a:lnSpc>
            </a:pPr>
          </a:p>
          <a:p>
            <a:pPr algn="l" marL="539749" indent="-269875" lvl="1">
              <a:lnSpc>
                <a:spcPts val="2999"/>
              </a:lnSpc>
              <a:buFont typeface="Arial"/>
              <a:buChar char="•"/>
            </a:pPr>
            <a:r>
              <a:rPr lang="en-US" sz="2499">
                <a:solidFill>
                  <a:srgbClr val="EEEEEE"/>
                </a:solidFill>
                <a:latin typeface="Open Sauce"/>
                <a:ea typeface="Open Sauce"/>
                <a:cs typeface="Open Sauce"/>
                <a:sym typeface="Open Sauce"/>
              </a:rPr>
              <a:t>PATENTS ARE THE BACKBONE OF BIOTECH</a:t>
            </a:r>
          </a:p>
          <a:p>
            <a:pPr algn="l">
              <a:lnSpc>
                <a:spcPts val="2999"/>
              </a:lnSpc>
            </a:pPr>
          </a:p>
          <a:p>
            <a:pPr algn="l" marL="539749" indent="-269875" lvl="1">
              <a:lnSpc>
                <a:spcPts val="2999"/>
              </a:lnSpc>
              <a:buFont typeface="Arial"/>
              <a:buChar char="•"/>
            </a:pPr>
            <a:r>
              <a:rPr lang="en-US" sz="2499">
                <a:solidFill>
                  <a:srgbClr val="EEEEEE"/>
                </a:solidFill>
                <a:latin typeface="Open Sauce"/>
                <a:ea typeface="Open Sauce"/>
                <a:cs typeface="Open Sauce"/>
                <a:sym typeface="Open Sauce"/>
              </a:rPr>
              <a:t>TEAMS MUST FILE PATENTS BEFORE PUBLISHING WORKS (1.5-4 YEARS)</a:t>
            </a:r>
          </a:p>
          <a:p>
            <a:pPr algn="l">
              <a:lnSpc>
                <a:spcPts val="2999"/>
              </a:lnSpc>
            </a:pPr>
          </a:p>
          <a:p>
            <a:pPr algn="l" marL="539749" indent="-269875" lvl="1">
              <a:lnSpc>
                <a:spcPts val="2999"/>
              </a:lnSpc>
              <a:buFont typeface="Arial"/>
              <a:buChar char="•"/>
            </a:pPr>
            <a:r>
              <a:rPr lang="en-US" sz="2499">
                <a:solidFill>
                  <a:srgbClr val="EEEEEE"/>
                </a:solidFill>
                <a:latin typeface="Open Sauce"/>
                <a:ea typeface="Open Sauce"/>
                <a:cs typeface="Open Sauce"/>
                <a:sym typeface="Open Sauce"/>
              </a:rPr>
              <a:t>R&amp;D IS EXPENSIVE WITH EARLY STAGE DEVELOPMENT ~$20-100M </a:t>
            </a:r>
          </a:p>
          <a:p>
            <a:pPr algn="l">
              <a:lnSpc>
                <a:spcPts val="2999"/>
              </a:lnSpc>
            </a:pPr>
            <a:r>
              <a:rPr lang="en-US" sz="2499">
                <a:solidFill>
                  <a:srgbClr val="EEEEEE"/>
                </a:solidFill>
                <a:latin typeface="Open Sauce"/>
                <a:ea typeface="Open Sauce"/>
                <a:cs typeface="Open Sauce"/>
                <a:sym typeface="Open Sauce"/>
              </a:rPr>
              <a:t> </a:t>
            </a:r>
          </a:p>
          <a:p>
            <a:pPr algn="l" marL="539749" indent="-269875" lvl="1">
              <a:lnSpc>
                <a:spcPts val="2999"/>
              </a:lnSpc>
              <a:buFont typeface="Arial"/>
              <a:buChar char="•"/>
            </a:pPr>
            <a:r>
              <a:rPr lang="en-US" sz="2499">
                <a:solidFill>
                  <a:srgbClr val="EEEEEE"/>
                </a:solidFill>
                <a:latin typeface="Open Sauce"/>
                <a:ea typeface="Open Sauce"/>
                <a:cs typeface="Open Sauce"/>
                <a:sym typeface="Open Sauce"/>
              </a:rPr>
              <a:t>ROUGHLY 75% OF PATENTS ARE GRANTED AFTER FILE</a:t>
            </a:r>
          </a:p>
          <a:p>
            <a:pPr algn="l">
              <a:lnSpc>
                <a:spcPts val="2999"/>
              </a:lnSpc>
            </a:pPr>
          </a:p>
        </p:txBody>
      </p:sp>
      <p:sp>
        <p:nvSpPr>
          <p:cNvPr name="TextBox 7" id="7"/>
          <p:cNvSpPr txBox="true"/>
          <p:nvPr/>
        </p:nvSpPr>
        <p:spPr>
          <a:xfrm rot="0">
            <a:off x="1028700" y="2452369"/>
            <a:ext cx="9598293" cy="1423036"/>
          </a:xfrm>
          <a:prstGeom prst="rect">
            <a:avLst/>
          </a:prstGeom>
        </p:spPr>
        <p:txBody>
          <a:bodyPr anchor="t" rtlCol="false" tIns="0" lIns="0" bIns="0" rIns="0">
            <a:spAutoFit/>
          </a:bodyPr>
          <a:lstStyle/>
          <a:p>
            <a:pPr algn="l">
              <a:lnSpc>
                <a:spcPts val="5400"/>
              </a:lnSpc>
              <a:spcBef>
                <a:spcPct val="0"/>
              </a:spcBef>
            </a:pPr>
            <a:r>
              <a:rPr lang="en-US" sz="5400" spc="-162">
                <a:solidFill>
                  <a:srgbClr val="EEEEEE"/>
                </a:solidFill>
                <a:latin typeface="Croogla"/>
                <a:ea typeface="Croogla"/>
                <a:cs typeface="Croogla"/>
                <a:sym typeface="Croogla"/>
              </a:rPr>
              <a:t>Patent Filing brings </a:t>
            </a:r>
          </a:p>
          <a:p>
            <a:pPr algn="l">
              <a:lnSpc>
                <a:spcPts val="5400"/>
              </a:lnSpc>
              <a:spcBef>
                <a:spcPct val="0"/>
              </a:spcBef>
            </a:pPr>
            <a:r>
              <a:rPr lang="en-US" sz="5400" spc="-162">
                <a:solidFill>
                  <a:srgbClr val="EEEEEE"/>
                </a:solidFill>
                <a:latin typeface="Croogla"/>
                <a:ea typeface="Croogla"/>
                <a:cs typeface="Croogla"/>
                <a:sym typeface="Croogla"/>
              </a:rPr>
              <a:t>high barriers, high costs. </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0F044C"/>
        </a:solidFill>
      </p:bgPr>
    </p:bg>
    <p:spTree>
      <p:nvGrpSpPr>
        <p:cNvPr id="1" name=""/>
        <p:cNvGrpSpPr/>
        <p:nvPr/>
      </p:nvGrpSpPr>
      <p:grpSpPr>
        <a:xfrm>
          <a:off x="0" y="0"/>
          <a:ext cx="0" cy="0"/>
          <a:chOff x="0" y="0"/>
          <a:chExt cx="0" cy="0"/>
        </a:xfrm>
      </p:grpSpPr>
      <p:sp>
        <p:nvSpPr>
          <p:cNvPr name="TextBox 2" id="2"/>
          <p:cNvSpPr txBox="true"/>
          <p:nvPr/>
        </p:nvSpPr>
        <p:spPr>
          <a:xfrm rot="0">
            <a:off x="1028700" y="1171575"/>
            <a:ext cx="11936997" cy="2309494"/>
          </a:xfrm>
          <a:prstGeom prst="rect">
            <a:avLst/>
          </a:prstGeom>
        </p:spPr>
        <p:txBody>
          <a:bodyPr anchor="t" rtlCol="false" tIns="0" lIns="0" bIns="0" rIns="0">
            <a:spAutoFit/>
          </a:bodyPr>
          <a:lstStyle/>
          <a:p>
            <a:pPr algn="l">
              <a:lnSpc>
                <a:spcPts val="8799"/>
              </a:lnSpc>
            </a:pPr>
            <a:r>
              <a:rPr lang="en-US" sz="8799" spc="-263">
                <a:solidFill>
                  <a:srgbClr val="EEEEEE"/>
                </a:solidFill>
                <a:latin typeface="Croogla"/>
                <a:ea typeface="Croogla"/>
                <a:cs typeface="Croogla"/>
                <a:sym typeface="Croogla"/>
              </a:rPr>
              <a:t>IPE </a:t>
            </a:r>
          </a:p>
          <a:p>
            <a:pPr algn="l" marL="0" indent="0" lvl="1">
              <a:lnSpc>
                <a:spcPts val="8799"/>
              </a:lnSpc>
              <a:spcBef>
                <a:spcPct val="0"/>
              </a:spcBef>
            </a:pPr>
            <a:r>
              <a:rPr lang="en-US" sz="8799" spc="-263">
                <a:solidFill>
                  <a:srgbClr val="EEEEEE"/>
                </a:solidFill>
                <a:latin typeface="Croogla"/>
                <a:ea typeface="Croogla"/>
                <a:cs typeface="Croogla"/>
                <a:sym typeface="Croogla"/>
              </a:rPr>
              <a:t>an AI patent manager.</a:t>
            </a:r>
          </a:p>
        </p:txBody>
      </p:sp>
      <p:sp>
        <p:nvSpPr>
          <p:cNvPr name="TextBox 3" id="3"/>
          <p:cNvSpPr txBox="true"/>
          <p:nvPr/>
        </p:nvSpPr>
        <p:spPr>
          <a:xfrm rot="0">
            <a:off x="1028700" y="8178165"/>
            <a:ext cx="15227915" cy="1288416"/>
          </a:xfrm>
          <a:prstGeom prst="rect">
            <a:avLst/>
          </a:prstGeom>
        </p:spPr>
        <p:txBody>
          <a:bodyPr anchor="t" rtlCol="false" tIns="0" lIns="0" bIns="0" rIns="0">
            <a:spAutoFit/>
          </a:bodyPr>
          <a:lstStyle/>
          <a:p>
            <a:pPr algn="l" marL="0" indent="0" lvl="0">
              <a:lnSpc>
                <a:spcPts val="3519"/>
              </a:lnSpc>
            </a:pPr>
            <a:r>
              <a:rPr lang="en-US" sz="2199">
                <a:solidFill>
                  <a:srgbClr val="EEEEEE"/>
                </a:solidFill>
                <a:latin typeface="Open Sauce"/>
                <a:ea typeface="Open Sauce"/>
                <a:cs typeface="Open Sauce"/>
                <a:sym typeface="Open Sauce"/>
              </a:rPr>
              <a:t>W</a:t>
            </a:r>
            <a:r>
              <a:rPr lang="en-US" sz="2199">
                <a:solidFill>
                  <a:srgbClr val="EEEEEE"/>
                </a:solidFill>
                <a:latin typeface="Open Sauce"/>
                <a:ea typeface="Open Sauce"/>
                <a:cs typeface="Open Sauce"/>
                <a:sym typeface="Open Sauce"/>
              </a:rPr>
              <a:t>e don’t replace lawyers—we empower teams with structured guidance, biotech-specific terminology, and transparency at the earliest, most critical stage.</a:t>
            </a:r>
          </a:p>
          <a:p>
            <a:pPr algn="l" marL="0" indent="0" lvl="0">
              <a:lnSpc>
                <a:spcPts val="3519"/>
              </a:lnSpc>
            </a:pPr>
          </a:p>
        </p:txBody>
      </p:sp>
      <p:sp>
        <p:nvSpPr>
          <p:cNvPr name="TextBox 4" id="4"/>
          <p:cNvSpPr txBox="true"/>
          <p:nvPr/>
        </p:nvSpPr>
        <p:spPr>
          <a:xfrm rot="0">
            <a:off x="1028700" y="4159569"/>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1. GUIDED WORKFLOW:</a:t>
            </a:r>
          </a:p>
        </p:txBody>
      </p:sp>
      <p:sp>
        <p:nvSpPr>
          <p:cNvPr name="TextBox 5" id="5"/>
          <p:cNvSpPr txBox="true"/>
          <p:nvPr/>
        </p:nvSpPr>
        <p:spPr>
          <a:xfrm rot="0">
            <a:off x="1028700" y="4597719"/>
            <a:ext cx="3651824" cy="12363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Step-by-step patent prep starting with ADS and invention details.</a:t>
            </a:r>
          </a:p>
        </p:txBody>
      </p:sp>
      <p:sp>
        <p:nvSpPr>
          <p:cNvPr name="TextBox 6" id="6"/>
          <p:cNvSpPr txBox="true"/>
          <p:nvPr/>
        </p:nvSpPr>
        <p:spPr>
          <a:xfrm rot="0">
            <a:off x="6070098" y="4033836"/>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2. SMART DRAFTING</a:t>
            </a:r>
          </a:p>
        </p:txBody>
      </p:sp>
      <p:sp>
        <p:nvSpPr>
          <p:cNvPr name="TextBox 7" id="7"/>
          <p:cNvSpPr txBox="true"/>
          <p:nvPr/>
        </p:nvSpPr>
        <p:spPr>
          <a:xfrm rot="0">
            <a:off x="6070098" y="4597719"/>
            <a:ext cx="3651824" cy="16554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AI helps write and refine abstracts, claims, and terminology—interactive, not fully automated.</a:t>
            </a:r>
          </a:p>
        </p:txBody>
      </p:sp>
      <p:sp>
        <p:nvSpPr>
          <p:cNvPr name="TextBox 8" id="8"/>
          <p:cNvSpPr txBox="true"/>
          <p:nvPr/>
        </p:nvSpPr>
        <p:spPr>
          <a:xfrm rot="0">
            <a:off x="11114714" y="4033836"/>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3. TRACEABILITY</a:t>
            </a:r>
          </a:p>
        </p:txBody>
      </p:sp>
      <p:sp>
        <p:nvSpPr>
          <p:cNvPr name="TextBox 9" id="9"/>
          <p:cNvSpPr txBox="true"/>
          <p:nvPr/>
        </p:nvSpPr>
        <p:spPr>
          <a:xfrm rot="0">
            <a:off x="11114714" y="4597719"/>
            <a:ext cx="3824217" cy="12363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Links claims to supporting data for compliance and clarity.</a:t>
            </a:r>
          </a:p>
        </p:txBody>
      </p:sp>
      <p:sp>
        <p:nvSpPr>
          <p:cNvPr name="TextBox 10" id="10"/>
          <p:cNvSpPr txBox="true"/>
          <p:nvPr/>
        </p:nvSpPr>
        <p:spPr>
          <a:xfrm rot="0">
            <a:off x="1028700" y="7667082"/>
            <a:ext cx="5341816"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WHAT MAKES US DIFFERENT: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sp>
        <p:nvSpPr>
          <p:cNvPr name="Freeform 2" id="2"/>
          <p:cNvSpPr/>
          <p:nvPr/>
        </p:nvSpPr>
        <p:spPr>
          <a:xfrm flipH="false" flipV="false" rot="0">
            <a:off x="9513386" y="5143500"/>
            <a:ext cx="7745914" cy="4324267"/>
          </a:xfrm>
          <a:custGeom>
            <a:avLst/>
            <a:gdLst/>
            <a:ahLst/>
            <a:cxnLst/>
            <a:rect r="r" b="b" t="t" l="l"/>
            <a:pathLst>
              <a:path h="4324267" w="7745914">
                <a:moveTo>
                  <a:pt x="0" y="0"/>
                </a:moveTo>
                <a:lnTo>
                  <a:pt x="7745914" y="0"/>
                </a:lnTo>
                <a:lnTo>
                  <a:pt x="7745914" y="4324267"/>
                </a:lnTo>
                <a:lnTo>
                  <a:pt x="0" y="4324267"/>
                </a:lnTo>
                <a:lnTo>
                  <a:pt x="0" y="0"/>
                </a:lnTo>
                <a:close/>
              </a:path>
            </a:pathLst>
          </a:custGeom>
          <a:blipFill>
            <a:blip r:embed="rId3"/>
            <a:stretch>
              <a:fillRect l="-6670" t="0" r="-5543" b="0"/>
            </a:stretch>
          </a:blipFill>
        </p:spPr>
      </p:sp>
      <p:sp>
        <p:nvSpPr>
          <p:cNvPr name="TextBox 3" id="3"/>
          <p:cNvSpPr txBox="true"/>
          <p:nvPr/>
        </p:nvSpPr>
        <p:spPr>
          <a:xfrm rot="0">
            <a:off x="640075" y="502603"/>
            <a:ext cx="15249859" cy="1195069"/>
          </a:xfrm>
          <a:prstGeom prst="rect">
            <a:avLst/>
          </a:prstGeom>
        </p:spPr>
        <p:txBody>
          <a:bodyPr anchor="t" rtlCol="false" tIns="0" lIns="0" bIns="0" rIns="0">
            <a:spAutoFit/>
          </a:bodyPr>
          <a:lstStyle/>
          <a:p>
            <a:pPr algn="l" marL="0" indent="0" lvl="1">
              <a:lnSpc>
                <a:spcPts val="8799"/>
              </a:lnSpc>
              <a:spcBef>
                <a:spcPct val="0"/>
              </a:spcBef>
            </a:pPr>
            <a:r>
              <a:rPr lang="en-US" sz="8799" spc="-263">
                <a:solidFill>
                  <a:srgbClr val="EEEEEE"/>
                </a:solidFill>
                <a:latin typeface="Croogla"/>
                <a:ea typeface="Croogla"/>
                <a:cs typeface="Croogla"/>
                <a:sym typeface="Croogla"/>
              </a:rPr>
              <a:t>Target Market/ Business Model </a:t>
            </a:r>
          </a:p>
        </p:txBody>
      </p:sp>
      <p:sp>
        <p:nvSpPr>
          <p:cNvPr name="TextBox 4" id="4"/>
          <p:cNvSpPr txBox="true"/>
          <p:nvPr/>
        </p:nvSpPr>
        <p:spPr>
          <a:xfrm rot="0">
            <a:off x="640075" y="3245480"/>
            <a:ext cx="8099088" cy="7217025"/>
          </a:xfrm>
          <a:prstGeom prst="rect">
            <a:avLst/>
          </a:prstGeom>
        </p:spPr>
        <p:txBody>
          <a:bodyPr anchor="t" rtlCol="false" tIns="0" lIns="0" bIns="0" rIns="0">
            <a:spAutoFit/>
          </a:bodyPr>
          <a:lstStyle/>
          <a:p>
            <a:pPr algn="l" marL="0" indent="0" lvl="0">
              <a:lnSpc>
                <a:spcPts val="2752"/>
              </a:lnSpc>
            </a:pPr>
            <a:r>
              <a:rPr lang="en-US" b="true" sz="1720">
                <a:solidFill>
                  <a:srgbClr val="EEEEEE"/>
                </a:solidFill>
                <a:latin typeface="Open Sauce Bold"/>
                <a:ea typeface="Open Sauce Bold"/>
                <a:cs typeface="Open Sauce Bold"/>
                <a:sym typeface="Open Sauce Bold"/>
              </a:rPr>
              <a:t>SAM — Serviceable Available Market</a:t>
            </a:r>
          </a:p>
          <a:p>
            <a:pPr algn="l" marL="0" indent="0" lvl="0">
              <a:lnSpc>
                <a:spcPts val="2752"/>
              </a:lnSpc>
            </a:pPr>
          </a:p>
          <a:p>
            <a:pPr algn="l" marL="0" indent="0" lvl="0">
              <a:lnSpc>
                <a:spcPts val="2752"/>
              </a:lnSpc>
            </a:pPr>
            <a:r>
              <a:rPr lang="en-US" b="true" sz="1720">
                <a:solidFill>
                  <a:srgbClr val="EEEEEE"/>
                </a:solidFill>
                <a:latin typeface="Open Sauce Bold"/>
                <a:ea typeface="Open Sauce Bold"/>
                <a:cs typeface="Open Sauce Bold"/>
                <a:sym typeface="Open Sauce Bold"/>
              </a:rPr>
              <a:t>Biotech companies in the U.S. + EU actively filing patents</a:t>
            </a:r>
          </a:p>
          <a:p>
            <a:pPr algn="l" marL="0" indent="0" lvl="0">
              <a:lnSpc>
                <a:spcPts val="2752"/>
              </a:lnSpc>
            </a:pPr>
          </a:p>
          <a:p>
            <a:pPr algn="l" marL="371364" indent="-185682" lvl="1">
              <a:lnSpc>
                <a:spcPts val="2752"/>
              </a:lnSpc>
              <a:buFont typeface="Arial"/>
              <a:buChar char="•"/>
            </a:pPr>
            <a:r>
              <a:rPr lang="en-US" b="true" sz="1720">
                <a:solidFill>
                  <a:srgbClr val="EEEEEE"/>
                </a:solidFill>
                <a:latin typeface="Open Sauce Bold"/>
                <a:ea typeface="Open Sauce Bold"/>
                <a:cs typeface="Open Sauce Bold"/>
                <a:sym typeface="Open Sauce Bold"/>
              </a:rPr>
              <a:t>~12,000–15,000 startups in regulated markets, Likely to adopt software tools for drafting, data prep, and IP management</a:t>
            </a:r>
          </a:p>
          <a:p>
            <a:pPr algn="l">
              <a:lnSpc>
                <a:spcPts val="2752"/>
              </a:lnSpc>
            </a:pPr>
          </a:p>
          <a:p>
            <a:pPr algn="l" marL="479311" indent="-239655" lvl="1">
              <a:lnSpc>
                <a:spcPts val="3552"/>
              </a:lnSpc>
              <a:buFont typeface="Arial"/>
              <a:buChar char="•"/>
            </a:pPr>
            <a:r>
              <a:rPr lang="en-US" sz="2220">
                <a:solidFill>
                  <a:srgbClr val="EEEEEE"/>
                </a:solidFill>
                <a:latin typeface="League Spartan"/>
                <a:ea typeface="League Spartan"/>
                <a:cs typeface="League Spartan"/>
                <a:sym typeface="League Spartan"/>
              </a:rPr>
              <a:t>SAM ≈ $900M–$1.5B/year</a:t>
            </a:r>
          </a:p>
          <a:p>
            <a:pPr algn="l" marL="0" indent="0" lvl="0">
              <a:lnSpc>
                <a:spcPts val="2752"/>
              </a:lnSpc>
            </a:pPr>
          </a:p>
          <a:p>
            <a:pPr algn="l" marL="0" indent="0" lvl="0">
              <a:lnSpc>
                <a:spcPts val="2752"/>
              </a:lnSpc>
            </a:pPr>
          </a:p>
          <a:p>
            <a:pPr algn="l" marL="0" indent="0" lvl="0">
              <a:lnSpc>
                <a:spcPts val="2752"/>
              </a:lnSpc>
            </a:pPr>
            <a:r>
              <a:rPr lang="en-US" b="true" sz="1720">
                <a:solidFill>
                  <a:srgbClr val="EEEEEE"/>
                </a:solidFill>
                <a:latin typeface="Open Sauce Bold"/>
                <a:ea typeface="Open Sauce Bold"/>
                <a:cs typeface="Open Sauce Bold"/>
                <a:sym typeface="Open Sauce Bold"/>
              </a:rPr>
              <a:t>SOM — Serviceable Obtainable Market (Initial Target)</a:t>
            </a:r>
          </a:p>
          <a:p>
            <a:pPr algn="l" marL="0" indent="0" lvl="0">
              <a:lnSpc>
                <a:spcPts val="2752"/>
              </a:lnSpc>
            </a:pPr>
          </a:p>
          <a:p>
            <a:pPr algn="l" marL="0" indent="0" lvl="0">
              <a:lnSpc>
                <a:spcPts val="2752"/>
              </a:lnSpc>
            </a:pPr>
            <a:r>
              <a:rPr lang="en-US" b="true" sz="1720">
                <a:solidFill>
                  <a:srgbClr val="EEEEEE"/>
                </a:solidFill>
                <a:latin typeface="Open Sauce Bold"/>
                <a:ea typeface="Open Sauce Bold"/>
                <a:cs typeface="Open Sauce Bold"/>
                <a:sym typeface="Open Sauce Bold"/>
              </a:rPr>
              <a:t>Early-stage teams (1–20 researchers) without a legal team</a:t>
            </a:r>
          </a:p>
          <a:p>
            <a:pPr algn="l" marL="0" indent="0" lvl="0">
              <a:lnSpc>
                <a:spcPts val="2752"/>
              </a:lnSpc>
            </a:pPr>
          </a:p>
          <a:p>
            <a:pPr algn="l" marL="371364" indent="-185682" lvl="1">
              <a:lnSpc>
                <a:spcPts val="2752"/>
              </a:lnSpc>
              <a:buFont typeface="Arial"/>
              <a:buChar char="•"/>
            </a:pPr>
            <a:r>
              <a:rPr lang="en-US" b="true" sz="1720">
                <a:solidFill>
                  <a:srgbClr val="EEEEEE"/>
                </a:solidFill>
                <a:latin typeface="Open Sauce Bold"/>
                <a:ea typeface="Open Sauce Bold"/>
                <a:cs typeface="Open Sauce Bold"/>
                <a:sym typeface="Open Sauce Bold"/>
              </a:rPr>
              <a:t>~3,000–5,000 biotech startups in the U.S. alone, Highly cost-sensitive, already using ChatGPT</a:t>
            </a:r>
          </a:p>
          <a:p>
            <a:pPr algn="l">
              <a:lnSpc>
                <a:spcPts val="2752"/>
              </a:lnSpc>
            </a:pPr>
          </a:p>
          <a:p>
            <a:pPr algn="l" marL="479311" indent="-239655" lvl="1">
              <a:lnSpc>
                <a:spcPts val="3552"/>
              </a:lnSpc>
              <a:buFont typeface="Arial"/>
              <a:buChar char="•"/>
            </a:pPr>
            <a:r>
              <a:rPr lang="en-US" sz="2220">
                <a:solidFill>
                  <a:srgbClr val="EEEEEE"/>
                </a:solidFill>
                <a:latin typeface="League Spartan"/>
                <a:ea typeface="League Spartan"/>
                <a:cs typeface="League Spartan"/>
                <a:sym typeface="League Spartan"/>
              </a:rPr>
              <a:t>SOM ≈ $45M–$75M/year (realistic 5% market capture in 3–5 yrs)</a:t>
            </a:r>
          </a:p>
          <a:p>
            <a:pPr algn="l" marL="0" indent="0" lvl="0">
              <a:lnSpc>
                <a:spcPts val="1632"/>
              </a:lnSpc>
            </a:pPr>
          </a:p>
          <a:p>
            <a:pPr algn="l" marL="0" indent="0" lvl="0">
              <a:lnSpc>
                <a:spcPts val="1632"/>
              </a:lnSpc>
            </a:pPr>
          </a:p>
        </p:txBody>
      </p:sp>
      <p:sp>
        <p:nvSpPr>
          <p:cNvPr name="TextBox 5" id="5"/>
          <p:cNvSpPr txBox="true"/>
          <p:nvPr/>
        </p:nvSpPr>
        <p:spPr>
          <a:xfrm rot="0">
            <a:off x="640075" y="2192227"/>
            <a:ext cx="8284082" cy="824865"/>
          </a:xfrm>
          <a:prstGeom prst="rect">
            <a:avLst/>
          </a:prstGeom>
        </p:spPr>
        <p:txBody>
          <a:bodyPr anchor="t" rtlCol="false" tIns="0" lIns="0" bIns="0" rIns="0">
            <a:spAutoFit/>
          </a:bodyPr>
          <a:lstStyle/>
          <a:p>
            <a:pPr algn="l" marL="0" indent="0" lvl="0">
              <a:lnSpc>
                <a:spcPts val="3359"/>
              </a:lnSpc>
              <a:spcBef>
                <a:spcPct val="0"/>
              </a:spcBef>
            </a:pPr>
            <a:r>
              <a:rPr lang="en-US" b="true" sz="2400">
                <a:solidFill>
                  <a:srgbClr val="EEEEEE"/>
                </a:solidFill>
                <a:latin typeface="Open Sauce Bold"/>
                <a:ea typeface="Open Sauce Bold"/>
                <a:cs typeface="Open Sauce Bold"/>
                <a:sym typeface="Open Sauce Bold"/>
              </a:rPr>
              <a:t>A SOFTWARE SUBSCRIPTION TO EARLY-STAGE TO SMALL SIZED BIOTECH COMPANIES</a:t>
            </a:r>
          </a:p>
        </p:txBody>
      </p:sp>
      <p:sp>
        <p:nvSpPr>
          <p:cNvPr name="TextBox 6" id="6"/>
          <p:cNvSpPr txBox="true"/>
          <p:nvPr/>
        </p:nvSpPr>
        <p:spPr>
          <a:xfrm rot="0">
            <a:off x="9592553" y="1231768"/>
            <a:ext cx="7587580" cy="4275074"/>
          </a:xfrm>
          <a:prstGeom prst="rect">
            <a:avLst/>
          </a:prstGeom>
        </p:spPr>
        <p:txBody>
          <a:bodyPr anchor="t" rtlCol="false" tIns="0" lIns="0" bIns="0" rIns="0">
            <a:spAutoFit/>
          </a:bodyPr>
          <a:lstStyle/>
          <a:p>
            <a:pPr algn="l" marL="0" indent="0" lvl="0">
              <a:lnSpc>
                <a:spcPts val="2751"/>
              </a:lnSpc>
            </a:pPr>
          </a:p>
          <a:p>
            <a:pPr algn="l" marL="0" indent="0" lvl="0">
              <a:lnSpc>
                <a:spcPts val="2751"/>
              </a:lnSpc>
            </a:pPr>
            <a:r>
              <a:rPr lang="en-US" b="true" sz="1719">
                <a:solidFill>
                  <a:srgbClr val="EEEEEE"/>
                </a:solidFill>
                <a:latin typeface="Open Sauce Bold"/>
                <a:ea typeface="Open Sauce Bold"/>
                <a:cs typeface="Open Sauce Bold"/>
                <a:sym typeface="Open Sauce Bold"/>
              </a:rPr>
              <a:t>TAM — Total Addressable Market</a:t>
            </a:r>
          </a:p>
          <a:p>
            <a:pPr algn="l" marL="0" indent="0" lvl="0">
              <a:lnSpc>
                <a:spcPts val="2751"/>
              </a:lnSpc>
            </a:pPr>
          </a:p>
          <a:p>
            <a:pPr algn="l" marL="0" indent="0" lvl="0">
              <a:lnSpc>
                <a:spcPts val="2751"/>
              </a:lnSpc>
            </a:pPr>
            <a:r>
              <a:rPr lang="en-US" b="true" sz="1719">
                <a:solidFill>
                  <a:srgbClr val="EEEEEE"/>
                </a:solidFill>
                <a:latin typeface="Open Sauce Bold"/>
                <a:ea typeface="Open Sauce Bold"/>
                <a:cs typeface="Open Sauce Bold"/>
                <a:sym typeface="Open Sauce Bold"/>
              </a:rPr>
              <a:t>Global early-stage + small biotech companies needing IP support</a:t>
            </a:r>
          </a:p>
          <a:p>
            <a:pPr algn="l" marL="0" indent="0" lvl="0">
              <a:lnSpc>
                <a:spcPts val="2751"/>
              </a:lnSpc>
            </a:pPr>
          </a:p>
          <a:p>
            <a:pPr algn="l" marL="371347" indent="-185674" lvl="1">
              <a:lnSpc>
                <a:spcPts val="2751"/>
              </a:lnSpc>
              <a:buFont typeface="Arial"/>
              <a:buChar char="•"/>
            </a:pPr>
            <a:r>
              <a:rPr lang="en-US" b="true" sz="1719">
                <a:solidFill>
                  <a:srgbClr val="EEEEEE"/>
                </a:solidFill>
                <a:latin typeface="Open Sauce Bold"/>
                <a:ea typeface="Open Sauce Bold"/>
                <a:cs typeface="Open Sauce Bold"/>
                <a:sym typeface="Open Sauce Bold"/>
              </a:rPr>
              <a:t>Estimated ~30,000+ active preclinical → Series B biotech ventures worldwide, Average annual IP spend: $50k–$250k per company</a:t>
            </a:r>
          </a:p>
          <a:p>
            <a:pPr algn="l" marL="474979" indent="-237490" lvl="1">
              <a:lnSpc>
                <a:spcPts val="3519"/>
              </a:lnSpc>
              <a:buFont typeface="Arial"/>
              <a:buChar char="•"/>
            </a:pPr>
            <a:r>
              <a:rPr lang="en-US" sz="2199">
                <a:solidFill>
                  <a:srgbClr val="EEEEEE"/>
                </a:solidFill>
                <a:latin typeface="League Spartan"/>
                <a:ea typeface="League Spartan"/>
                <a:cs typeface="League Spartan"/>
                <a:sym typeface="League Spartan"/>
              </a:rPr>
              <a:t>TAM ≈ $3–6B/year (IP filing + management software &amp; legal services)</a:t>
            </a:r>
          </a:p>
          <a:p>
            <a:pPr algn="l" marL="0" indent="0" lvl="0">
              <a:lnSpc>
                <a:spcPts val="2751"/>
              </a:lnSpc>
            </a:pPr>
          </a:p>
          <a:p>
            <a:pPr algn="l" marL="0" indent="0" lvl="0">
              <a:lnSpc>
                <a:spcPts val="275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F044C"/>
        </a:solidFill>
      </p:bgPr>
    </p:bg>
    <p:spTree>
      <p:nvGrpSpPr>
        <p:cNvPr id="1" name=""/>
        <p:cNvGrpSpPr/>
        <p:nvPr/>
      </p:nvGrpSpPr>
      <p:grpSpPr>
        <a:xfrm>
          <a:off x="0" y="0"/>
          <a:ext cx="0" cy="0"/>
          <a:chOff x="0" y="0"/>
          <a:chExt cx="0" cy="0"/>
        </a:xfrm>
      </p:grpSpPr>
      <p:grpSp>
        <p:nvGrpSpPr>
          <p:cNvPr name="Group 2" id="2"/>
          <p:cNvGrpSpPr/>
          <p:nvPr/>
        </p:nvGrpSpPr>
        <p:grpSpPr>
          <a:xfrm rot="0">
            <a:off x="-488139" y="2526249"/>
            <a:ext cx="6007729" cy="4872551"/>
            <a:chOff x="0" y="0"/>
            <a:chExt cx="8010305" cy="6496734"/>
          </a:xfrm>
        </p:grpSpPr>
        <p:pic>
          <p:nvPicPr>
            <p:cNvPr name="Picture 3" id="3"/>
            <p:cNvPicPr>
              <a:picLocks noChangeAspect="true"/>
            </p:cNvPicPr>
            <p:nvPr/>
          </p:nvPicPr>
          <p:blipFill>
            <a:blip r:embed="rId3"/>
            <a:srcRect l="8926" t="0" r="8926" b="0"/>
            <a:stretch>
              <a:fillRect/>
            </a:stretch>
          </p:blipFill>
          <p:spPr>
            <a:xfrm flipH="false" flipV="false">
              <a:off x="0" y="0"/>
              <a:ext cx="8010305" cy="6496734"/>
            </a:xfrm>
            <a:prstGeom prst="rect">
              <a:avLst/>
            </a:prstGeom>
          </p:spPr>
        </p:pic>
      </p:grpSp>
      <p:grpSp>
        <p:nvGrpSpPr>
          <p:cNvPr name="Group 4" id="4"/>
          <p:cNvGrpSpPr/>
          <p:nvPr/>
        </p:nvGrpSpPr>
        <p:grpSpPr>
          <a:xfrm rot="0">
            <a:off x="5519590" y="2596662"/>
            <a:ext cx="6236883" cy="4802138"/>
            <a:chOff x="0" y="0"/>
            <a:chExt cx="8315844" cy="6402851"/>
          </a:xfrm>
        </p:grpSpPr>
        <p:pic>
          <p:nvPicPr>
            <p:cNvPr name="Picture 5" id="5"/>
            <p:cNvPicPr>
              <a:picLocks noChangeAspect="true"/>
            </p:cNvPicPr>
            <p:nvPr/>
          </p:nvPicPr>
          <p:blipFill>
            <a:blip r:embed="rId4"/>
            <a:srcRect l="6734" t="0" r="6734" b="0"/>
            <a:stretch>
              <a:fillRect/>
            </a:stretch>
          </p:blipFill>
          <p:spPr>
            <a:xfrm flipH="false" flipV="false">
              <a:off x="0" y="0"/>
              <a:ext cx="8315844" cy="6402851"/>
            </a:xfrm>
            <a:prstGeom prst="rect">
              <a:avLst/>
            </a:prstGeom>
          </p:spPr>
        </p:pic>
      </p:grpSp>
      <p:sp>
        <p:nvSpPr>
          <p:cNvPr name="Freeform 6" id="6"/>
          <p:cNvSpPr/>
          <p:nvPr/>
        </p:nvSpPr>
        <p:spPr>
          <a:xfrm flipH="false" flipV="false" rot="0">
            <a:off x="11756473" y="2521501"/>
            <a:ext cx="6531527" cy="4877299"/>
          </a:xfrm>
          <a:custGeom>
            <a:avLst/>
            <a:gdLst/>
            <a:ahLst/>
            <a:cxnLst/>
            <a:rect r="r" b="b" t="t" l="l"/>
            <a:pathLst>
              <a:path h="4877299" w="6531527">
                <a:moveTo>
                  <a:pt x="0" y="0"/>
                </a:moveTo>
                <a:lnTo>
                  <a:pt x="6531527" y="0"/>
                </a:lnTo>
                <a:lnTo>
                  <a:pt x="6531527" y="4877299"/>
                </a:lnTo>
                <a:lnTo>
                  <a:pt x="0" y="4877299"/>
                </a:lnTo>
                <a:lnTo>
                  <a:pt x="0" y="0"/>
                </a:lnTo>
                <a:close/>
              </a:path>
            </a:pathLst>
          </a:custGeom>
          <a:blipFill>
            <a:blip r:embed="rId5"/>
            <a:stretch>
              <a:fillRect l="-33390" t="-386" r="0" b="0"/>
            </a:stretch>
          </a:blipFill>
        </p:spPr>
      </p:sp>
      <p:sp>
        <p:nvSpPr>
          <p:cNvPr name="TextBox 7" id="7"/>
          <p:cNvSpPr txBox="true"/>
          <p:nvPr/>
        </p:nvSpPr>
        <p:spPr>
          <a:xfrm rot="0">
            <a:off x="6135123" y="7784577"/>
            <a:ext cx="3711711" cy="438785"/>
          </a:xfrm>
          <a:prstGeom prst="rect">
            <a:avLst/>
          </a:prstGeom>
        </p:spPr>
        <p:txBody>
          <a:bodyPr anchor="t" rtlCol="false" tIns="0" lIns="0" bIns="0" rIns="0">
            <a:spAutoFit/>
          </a:bodyPr>
          <a:lstStyle/>
          <a:p>
            <a:pPr algn="l" marL="0" indent="0" lvl="0">
              <a:lnSpc>
                <a:spcPts val="3639"/>
              </a:lnSpc>
            </a:pPr>
            <a:r>
              <a:rPr lang="en-US" b="true" sz="2599">
                <a:solidFill>
                  <a:srgbClr val="EEEEEE"/>
                </a:solidFill>
                <a:latin typeface="Open Sauce Bold"/>
                <a:ea typeface="Open Sauce Bold"/>
                <a:cs typeface="Open Sauce Bold"/>
                <a:sym typeface="Open Sauce Bold"/>
              </a:rPr>
              <a:t>PATENT LAWYER</a:t>
            </a:r>
          </a:p>
        </p:txBody>
      </p:sp>
      <p:sp>
        <p:nvSpPr>
          <p:cNvPr name="TextBox 8" id="8"/>
          <p:cNvSpPr txBox="true"/>
          <p:nvPr/>
        </p:nvSpPr>
        <p:spPr>
          <a:xfrm rot="0">
            <a:off x="574407" y="7784577"/>
            <a:ext cx="4945183" cy="438785"/>
          </a:xfrm>
          <a:prstGeom prst="rect">
            <a:avLst/>
          </a:prstGeom>
        </p:spPr>
        <p:txBody>
          <a:bodyPr anchor="t" rtlCol="false" tIns="0" lIns="0" bIns="0" rIns="0">
            <a:spAutoFit/>
          </a:bodyPr>
          <a:lstStyle/>
          <a:p>
            <a:pPr algn="l" marL="0" indent="0" lvl="0">
              <a:lnSpc>
                <a:spcPts val="3639"/>
              </a:lnSpc>
            </a:pPr>
            <a:r>
              <a:rPr lang="en-US" b="true" sz="2599">
                <a:solidFill>
                  <a:srgbClr val="EEEEEE"/>
                </a:solidFill>
                <a:latin typeface="Open Sauce Bold"/>
                <a:ea typeface="Open Sauce Bold"/>
                <a:cs typeface="Open Sauce Bold"/>
                <a:sym typeface="Open Sauce Bold"/>
              </a:rPr>
              <a:t>CHATGPT</a:t>
            </a:r>
          </a:p>
        </p:txBody>
      </p:sp>
      <p:sp>
        <p:nvSpPr>
          <p:cNvPr name="TextBox 9" id="9"/>
          <p:cNvSpPr txBox="true"/>
          <p:nvPr/>
        </p:nvSpPr>
        <p:spPr>
          <a:xfrm rot="0">
            <a:off x="574407" y="712026"/>
            <a:ext cx="8569593" cy="1195069"/>
          </a:xfrm>
          <a:prstGeom prst="rect">
            <a:avLst/>
          </a:prstGeom>
        </p:spPr>
        <p:txBody>
          <a:bodyPr anchor="t" rtlCol="false" tIns="0" lIns="0" bIns="0" rIns="0">
            <a:spAutoFit/>
          </a:bodyPr>
          <a:lstStyle/>
          <a:p>
            <a:pPr algn="l" marL="0" indent="0" lvl="1">
              <a:lnSpc>
                <a:spcPts val="8799"/>
              </a:lnSpc>
              <a:spcBef>
                <a:spcPct val="0"/>
              </a:spcBef>
            </a:pPr>
            <a:r>
              <a:rPr lang="en-US" sz="8799" spc="-263" strike="noStrike" u="none">
                <a:solidFill>
                  <a:srgbClr val="EEEEEE"/>
                </a:solidFill>
                <a:latin typeface="Croogla"/>
                <a:ea typeface="Croogla"/>
                <a:cs typeface="Croogla"/>
                <a:sym typeface="Croogla"/>
              </a:rPr>
              <a:t>Competitors</a:t>
            </a:r>
          </a:p>
        </p:txBody>
      </p:sp>
      <p:sp>
        <p:nvSpPr>
          <p:cNvPr name="TextBox 10" id="10"/>
          <p:cNvSpPr txBox="true"/>
          <p:nvPr/>
        </p:nvSpPr>
        <p:spPr>
          <a:xfrm rot="0">
            <a:off x="574407" y="8609139"/>
            <a:ext cx="4945183" cy="365760"/>
          </a:xfrm>
          <a:prstGeom prst="rect">
            <a:avLst/>
          </a:prstGeom>
        </p:spPr>
        <p:txBody>
          <a:bodyPr anchor="t" rtlCol="false" tIns="0" lIns="0" bIns="0" rIns="0">
            <a:spAutoFit/>
          </a:bodyPr>
          <a:lstStyle/>
          <a:p>
            <a:pPr algn="l" marL="0" indent="0" lvl="0">
              <a:lnSpc>
                <a:spcPts val="2939"/>
              </a:lnSpc>
            </a:pPr>
            <a:r>
              <a:rPr lang="en-US" sz="2099">
                <a:solidFill>
                  <a:srgbClr val="EEEEEE"/>
                </a:solidFill>
                <a:latin typeface="Open Sauce"/>
                <a:ea typeface="Open Sauce"/>
                <a:cs typeface="Open Sauce"/>
                <a:sym typeface="Open Sauce"/>
              </a:rPr>
              <a:t>Lack of data integrity </a:t>
            </a:r>
          </a:p>
        </p:txBody>
      </p:sp>
      <p:sp>
        <p:nvSpPr>
          <p:cNvPr name="TextBox 11" id="11"/>
          <p:cNvSpPr txBox="true"/>
          <p:nvPr/>
        </p:nvSpPr>
        <p:spPr>
          <a:xfrm rot="0">
            <a:off x="6135123" y="8609139"/>
            <a:ext cx="4945183" cy="365760"/>
          </a:xfrm>
          <a:prstGeom prst="rect">
            <a:avLst/>
          </a:prstGeom>
        </p:spPr>
        <p:txBody>
          <a:bodyPr anchor="t" rtlCol="false" tIns="0" lIns="0" bIns="0" rIns="0">
            <a:spAutoFit/>
          </a:bodyPr>
          <a:lstStyle/>
          <a:p>
            <a:pPr algn="l" marL="0" indent="0" lvl="0">
              <a:lnSpc>
                <a:spcPts val="2939"/>
              </a:lnSpc>
            </a:pPr>
            <a:r>
              <a:rPr lang="en-US" sz="2099">
                <a:solidFill>
                  <a:srgbClr val="EEEEEE"/>
                </a:solidFill>
                <a:latin typeface="Open Sauce"/>
                <a:ea typeface="Open Sauce"/>
                <a:cs typeface="Open Sauce"/>
                <a:sym typeface="Open Sauce"/>
              </a:rPr>
              <a:t>High cost</a:t>
            </a:r>
          </a:p>
        </p:txBody>
      </p:sp>
      <p:sp>
        <p:nvSpPr>
          <p:cNvPr name="TextBox 12" id="12"/>
          <p:cNvSpPr txBox="true"/>
          <p:nvPr/>
        </p:nvSpPr>
        <p:spPr>
          <a:xfrm rot="0">
            <a:off x="12211650" y="7784577"/>
            <a:ext cx="3711711" cy="438785"/>
          </a:xfrm>
          <a:prstGeom prst="rect">
            <a:avLst/>
          </a:prstGeom>
        </p:spPr>
        <p:txBody>
          <a:bodyPr anchor="t" rtlCol="false" tIns="0" lIns="0" bIns="0" rIns="0">
            <a:spAutoFit/>
          </a:bodyPr>
          <a:lstStyle/>
          <a:p>
            <a:pPr algn="l" marL="0" indent="0" lvl="0">
              <a:lnSpc>
                <a:spcPts val="3639"/>
              </a:lnSpc>
            </a:pPr>
            <a:r>
              <a:rPr lang="en-US" b="true" sz="2599">
                <a:solidFill>
                  <a:srgbClr val="EEEEEE"/>
                </a:solidFill>
                <a:latin typeface="Open Sauce Bold"/>
                <a:ea typeface="Open Sauce Bold"/>
                <a:cs typeface="Open Sauce Bold"/>
                <a:sym typeface="Open Sauce Bold"/>
              </a:rPr>
              <a:t>PATENT BOTS</a:t>
            </a:r>
          </a:p>
        </p:txBody>
      </p:sp>
      <p:sp>
        <p:nvSpPr>
          <p:cNvPr name="TextBox 13" id="13"/>
          <p:cNvSpPr txBox="true"/>
          <p:nvPr/>
        </p:nvSpPr>
        <p:spPr>
          <a:xfrm rot="0">
            <a:off x="12211650" y="8609139"/>
            <a:ext cx="4945183" cy="365760"/>
          </a:xfrm>
          <a:prstGeom prst="rect">
            <a:avLst/>
          </a:prstGeom>
        </p:spPr>
        <p:txBody>
          <a:bodyPr anchor="t" rtlCol="false" tIns="0" lIns="0" bIns="0" rIns="0">
            <a:spAutoFit/>
          </a:bodyPr>
          <a:lstStyle/>
          <a:p>
            <a:pPr algn="l" marL="0" indent="0" lvl="0">
              <a:lnSpc>
                <a:spcPts val="2939"/>
              </a:lnSpc>
            </a:pPr>
            <a:r>
              <a:rPr lang="en-US" sz="2099">
                <a:solidFill>
                  <a:srgbClr val="EEEEEE"/>
                </a:solidFill>
                <a:latin typeface="Open Sauce"/>
                <a:ea typeface="Open Sauce"/>
                <a:cs typeface="Open Sauce"/>
                <a:sym typeface="Open Sauce"/>
              </a:rPr>
              <a:t>Unreliable </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F044C"/>
        </a:solidFill>
      </p:bgPr>
    </p:bg>
    <p:spTree>
      <p:nvGrpSpPr>
        <p:cNvPr id="1" name=""/>
        <p:cNvGrpSpPr/>
        <p:nvPr/>
      </p:nvGrpSpPr>
      <p:grpSpPr>
        <a:xfrm>
          <a:off x="0" y="0"/>
          <a:ext cx="0" cy="0"/>
          <a:chOff x="0" y="0"/>
          <a:chExt cx="0" cy="0"/>
        </a:xfrm>
      </p:grpSpPr>
      <p:sp>
        <p:nvSpPr>
          <p:cNvPr name="TextBox 2" id="2"/>
          <p:cNvSpPr txBox="true"/>
          <p:nvPr/>
        </p:nvSpPr>
        <p:spPr>
          <a:xfrm rot="0">
            <a:off x="288657" y="2505498"/>
            <a:ext cx="4139741" cy="390525"/>
          </a:xfrm>
          <a:prstGeom prst="rect">
            <a:avLst/>
          </a:prstGeom>
        </p:spPr>
        <p:txBody>
          <a:bodyPr anchor="t" rtlCol="false" tIns="0" lIns="0" bIns="0" rIns="0">
            <a:spAutoFit/>
          </a:bodyPr>
          <a:lstStyle/>
          <a:p>
            <a:pPr algn="l" marL="561339" indent="-280669" lvl="1">
              <a:lnSpc>
                <a:spcPts val="3119"/>
              </a:lnSpc>
              <a:spcBef>
                <a:spcPct val="0"/>
              </a:spcBef>
              <a:buAutoNum type="arabicPeriod" startAt="1"/>
            </a:pPr>
            <a:r>
              <a:rPr lang="en-US" b="true" sz="2599">
                <a:solidFill>
                  <a:srgbClr val="EEEEEE"/>
                </a:solidFill>
                <a:latin typeface="Open Sauce Bold"/>
                <a:ea typeface="Open Sauce Bold"/>
                <a:cs typeface="Open Sauce Bold"/>
                <a:sym typeface="Open Sauce Bold"/>
              </a:rPr>
              <a:t>DATA SOURCING</a:t>
            </a:r>
          </a:p>
        </p:txBody>
      </p:sp>
      <p:sp>
        <p:nvSpPr>
          <p:cNvPr name="TextBox 3" id="3"/>
          <p:cNvSpPr txBox="true"/>
          <p:nvPr/>
        </p:nvSpPr>
        <p:spPr>
          <a:xfrm rot="0">
            <a:off x="574407" y="2943648"/>
            <a:ext cx="3853991" cy="12363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Harvard USPTO Patent Dataset on Hugging Face. Real research graded dataset</a:t>
            </a:r>
          </a:p>
        </p:txBody>
      </p:sp>
      <p:sp>
        <p:nvSpPr>
          <p:cNvPr name="TextBox 4" id="4"/>
          <p:cNvSpPr txBox="true"/>
          <p:nvPr/>
        </p:nvSpPr>
        <p:spPr>
          <a:xfrm rot="0">
            <a:off x="577314" y="712026"/>
            <a:ext cx="14089662" cy="1195069"/>
          </a:xfrm>
          <a:prstGeom prst="rect">
            <a:avLst/>
          </a:prstGeom>
        </p:spPr>
        <p:txBody>
          <a:bodyPr anchor="t" rtlCol="false" tIns="0" lIns="0" bIns="0" rIns="0">
            <a:spAutoFit/>
          </a:bodyPr>
          <a:lstStyle/>
          <a:p>
            <a:pPr algn="l" marL="0" indent="0" lvl="1">
              <a:lnSpc>
                <a:spcPts val="8799"/>
              </a:lnSpc>
              <a:spcBef>
                <a:spcPct val="0"/>
              </a:spcBef>
            </a:pPr>
            <a:r>
              <a:rPr lang="en-US" sz="8799" spc="-263">
                <a:solidFill>
                  <a:srgbClr val="EEEEEE"/>
                </a:solidFill>
                <a:latin typeface="Croogla"/>
                <a:ea typeface="Croogla"/>
                <a:cs typeface="Croogla"/>
                <a:sym typeface="Croogla"/>
              </a:rPr>
              <a:t>Original ML Patent Analyzer</a:t>
            </a:r>
          </a:p>
        </p:txBody>
      </p:sp>
      <p:sp>
        <p:nvSpPr>
          <p:cNvPr name="TextBox 5" id="5"/>
          <p:cNvSpPr txBox="true"/>
          <p:nvPr/>
        </p:nvSpPr>
        <p:spPr>
          <a:xfrm rot="0">
            <a:off x="6018413" y="2379765"/>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2. DATA CLEANING</a:t>
            </a:r>
          </a:p>
        </p:txBody>
      </p:sp>
      <p:sp>
        <p:nvSpPr>
          <p:cNvPr name="TextBox 6" id="6"/>
          <p:cNvSpPr txBox="true"/>
          <p:nvPr/>
        </p:nvSpPr>
        <p:spPr>
          <a:xfrm rot="0">
            <a:off x="6018413" y="2943648"/>
            <a:ext cx="3651824" cy="12363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Filtered out junk. Found Pass/Fail Labels. Convert into 0s and 1s for XGBoost</a:t>
            </a:r>
          </a:p>
        </p:txBody>
      </p:sp>
      <p:sp>
        <p:nvSpPr>
          <p:cNvPr name="TextBox 7" id="7"/>
          <p:cNvSpPr txBox="true"/>
          <p:nvPr/>
        </p:nvSpPr>
        <p:spPr>
          <a:xfrm rot="0">
            <a:off x="10527235" y="2316247"/>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3. NLP PROCESSING</a:t>
            </a:r>
          </a:p>
        </p:txBody>
      </p:sp>
      <p:sp>
        <p:nvSpPr>
          <p:cNvPr name="TextBox 8" id="8"/>
          <p:cNvSpPr txBox="true"/>
          <p:nvPr/>
        </p:nvSpPr>
        <p:spPr>
          <a:xfrm rot="0">
            <a:off x="10527235" y="2880129"/>
            <a:ext cx="6217173" cy="16554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Using TfidfVectorizer we turn patent raw text into numbers. Using n-gram(1,3) we make sure it doesn't just see the word "concept"; it also sees "theoretical concept"</a:t>
            </a:r>
          </a:p>
        </p:txBody>
      </p:sp>
      <p:sp>
        <p:nvSpPr>
          <p:cNvPr name="TextBox 9" id="9"/>
          <p:cNvSpPr txBox="true"/>
          <p:nvPr/>
        </p:nvSpPr>
        <p:spPr>
          <a:xfrm rot="0">
            <a:off x="574407" y="5104843"/>
            <a:ext cx="4139741" cy="781050"/>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4. TRAINING ENGINE 1 (XGBOOST)</a:t>
            </a:r>
          </a:p>
        </p:txBody>
      </p:sp>
      <p:sp>
        <p:nvSpPr>
          <p:cNvPr name="TextBox 10" id="10"/>
          <p:cNvSpPr txBox="true"/>
          <p:nvPr/>
        </p:nvSpPr>
        <p:spPr>
          <a:xfrm rot="0">
            <a:off x="534069" y="5933518"/>
            <a:ext cx="4461905" cy="20745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Then we train the XGBoost over 22000 real patent applications and results. We explicitly set objective='binary:logistic' to tell it to predict "Pass" vs. "Fail"</a:t>
            </a:r>
          </a:p>
        </p:txBody>
      </p:sp>
      <p:sp>
        <p:nvSpPr>
          <p:cNvPr name="TextBox 11" id="11"/>
          <p:cNvSpPr txBox="true"/>
          <p:nvPr/>
        </p:nvSpPr>
        <p:spPr>
          <a:xfrm rot="0">
            <a:off x="6018413" y="5048646"/>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5. EVALUATION</a:t>
            </a:r>
          </a:p>
        </p:txBody>
      </p:sp>
      <p:sp>
        <p:nvSpPr>
          <p:cNvPr name="TextBox 12" id="12"/>
          <p:cNvSpPr txBox="true"/>
          <p:nvPr/>
        </p:nvSpPr>
        <p:spPr>
          <a:xfrm rot="0">
            <a:off x="6018413" y="5933518"/>
            <a:ext cx="2888712" cy="20745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Our model trained successfully and achieved over 80% accuracy on the 2,100+ testing data</a:t>
            </a:r>
          </a:p>
        </p:txBody>
      </p:sp>
      <p:sp>
        <p:nvSpPr>
          <p:cNvPr name="TextBox 13" id="13"/>
          <p:cNvSpPr txBox="true"/>
          <p:nvPr/>
        </p:nvSpPr>
        <p:spPr>
          <a:xfrm rot="0">
            <a:off x="10527235" y="4944726"/>
            <a:ext cx="5341816" cy="781050"/>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6. SHAP (SHAPLEY ADDITIVE EXPLANATIONS</a:t>
            </a:r>
          </a:p>
        </p:txBody>
      </p:sp>
      <p:sp>
        <p:nvSpPr>
          <p:cNvPr name="TextBox 14" id="14"/>
          <p:cNvSpPr txBox="true"/>
          <p:nvPr/>
        </p:nvSpPr>
        <p:spPr>
          <a:xfrm rot="0">
            <a:off x="10527235" y="5862936"/>
            <a:ext cx="7003061" cy="29127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Used shap.TreeExplainer to analyze your XGBoost model. This "cracks open the black box" and finds the exact numerical impact of every single word. It's what allows the tool to find that the word "invention" was responsible for a -0.239 drop in the score. This is the mathematical proof that an LLM can't provide.</a:t>
            </a:r>
          </a:p>
          <a:p>
            <a:pPr algn="l" marL="0" indent="0" lvl="0">
              <a:lnSpc>
                <a:spcPts val="3359"/>
              </a:lnSpc>
            </a:pPr>
          </a:p>
        </p:txBody>
      </p:sp>
      <p:sp>
        <p:nvSpPr>
          <p:cNvPr name="TextBox 15" id="15"/>
          <p:cNvSpPr txBox="true"/>
          <p:nvPr/>
        </p:nvSpPr>
        <p:spPr>
          <a:xfrm rot="0">
            <a:off x="574407" y="9258300"/>
            <a:ext cx="4139741" cy="390525"/>
          </a:xfrm>
          <a:prstGeom prst="rect">
            <a:avLst/>
          </a:prstGeom>
        </p:spPr>
        <p:txBody>
          <a:bodyPr anchor="t" rtlCol="false" tIns="0" lIns="0" bIns="0" rIns="0">
            <a:spAutoFit/>
          </a:bodyPr>
          <a:lstStyle/>
          <a:p>
            <a:pPr algn="l">
              <a:lnSpc>
                <a:spcPts val="3119"/>
              </a:lnSpc>
              <a:spcBef>
                <a:spcPct val="0"/>
              </a:spcBef>
            </a:pPr>
            <a:r>
              <a:rPr lang="en-US" b="true" sz="2599">
                <a:solidFill>
                  <a:srgbClr val="EEEEEE"/>
                </a:solidFill>
                <a:latin typeface="Open Sauce Bold"/>
                <a:ea typeface="Open Sauce Bold"/>
                <a:cs typeface="Open Sauce Bold"/>
                <a:sym typeface="Open Sauce Bold"/>
              </a:rPr>
              <a:t>7. ENGINE 2 (LLM)</a:t>
            </a:r>
          </a:p>
        </p:txBody>
      </p:sp>
      <p:sp>
        <p:nvSpPr>
          <p:cNvPr name="TextBox 16" id="16"/>
          <p:cNvSpPr txBox="true"/>
          <p:nvPr/>
        </p:nvSpPr>
        <p:spPr>
          <a:xfrm rot="0">
            <a:off x="3940982" y="9250680"/>
            <a:ext cx="6217173" cy="398145"/>
          </a:xfrm>
          <a:prstGeom prst="rect">
            <a:avLst/>
          </a:prstGeom>
        </p:spPr>
        <p:txBody>
          <a:bodyPr anchor="t" rtlCol="false" tIns="0" lIns="0" bIns="0" rIns="0">
            <a:spAutoFit/>
          </a:bodyPr>
          <a:lstStyle/>
          <a:p>
            <a:pPr algn="l" marL="0" indent="0" lvl="0">
              <a:lnSpc>
                <a:spcPts val="3359"/>
              </a:lnSpc>
            </a:pPr>
            <a:r>
              <a:rPr lang="en-US" sz="2099">
                <a:solidFill>
                  <a:srgbClr val="EEEEEE"/>
                </a:solidFill>
                <a:latin typeface="Open Sauce"/>
                <a:ea typeface="Open Sauce"/>
                <a:cs typeface="Open Sauce"/>
                <a:sym typeface="Open Sauce"/>
              </a:rPr>
              <a:t>This is to make SHAP more readable</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F044C"/>
        </a:solidFill>
      </p:bgPr>
    </p:bg>
    <p:spTree>
      <p:nvGrpSpPr>
        <p:cNvPr id="1" name=""/>
        <p:cNvGrpSpPr/>
        <p:nvPr/>
      </p:nvGrpSpPr>
      <p:grpSpPr>
        <a:xfrm>
          <a:off x="0" y="0"/>
          <a:ext cx="0" cy="0"/>
          <a:chOff x="0" y="0"/>
          <a:chExt cx="0" cy="0"/>
        </a:xfrm>
      </p:grpSpPr>
      <p:sp>
        <p:nvSpPr>
          <p:cNvPr name="TextBox 2" id="2"/>
          <p:cNvSpPr txBox="true"/>
          <p:nvPr/>
        </p:nvSpPr>
        <p:spPr>
          <a:xfrm rot="0">
            <a:off x="471258" y="464561"/>
            <a:ext cx="11340170" cy="1195069"/>
          </a:xfrm>
          <a:prstGeom prst="rect">
            <a:avLst/>
          </a:prstGeom>
        </p:spPr>
        <p:txBody>
          <a:bodyPr anchor="t" rtlCol="false" tIns="0" lIns="0" bIns="0" rIns="0">
            <a:spAutoFit/>
          </a:bodyPr>
          <a:lstStyle/>
          <a:p>
            <a:pPr algn="l" marL="0" indent="0" lvl="1">
              <a:lnSpc>
                <a:spcPts val="8799"/>
              </a:lnSpc>
              <a:spcBef>
                <a:spcPct val="0"/>
              </a:spcBef>
            </a:pPr>
            <a:r>
              <a:rPr lang="en-US" sz="8799" spc="-263">
                <a:solidFill>
                  <a:srgbClr val="EEEEEE"/>
                </a:solidFill>
                <a:latin typeface="Croogla"/>
                <a:ea typeface="Croogla"/>
                <a:cs typeface="Croogla"/>
                <a:sym typeface="Croogla"/>
              </a:rPr>
              <a:t>SAMPLE OUTPUTS </a:t>
            </a:r>
          </a:p>
        </p:txBody>
      </p:sp>
      <p:sp>
        <p:nvSpPr>
          <p:cNvPr name="TextBox 3" id="3"/>
          <p:cNvSpPr txBox="true"/>
          <p:nvPr/>
        </p:nvSpPr>
        <p:spPr>
          <a:xfrm rot="0">
            <a:off x="235629" y="1669155"/>
            <a:ext cx="17816742" cy="7961970"/>
          </a:xfrm>
          <a:prstGeom prst="rect">
            <a:avLst/>
          </a:prstGeom>
        </p:spPr>
        <p:txBody>
          <a:bodyPr anchor="t" rtlCol="false" tIns="0" lIns="0" bIns="0" rIns="0">
            <a:spAutoFit/>
          </a:bodyPr>
          <a:lstStyle/>
          <a:p>
            <a:pPr algn="l">
              <a:lnSpc>
                <a:spcPts val="2645"/>
              </a:lnSpc>
              <a:spcBef>
                <a:spcPct val="0"/>
              </a:spcBef>
            </a:pPr>
            <a:r>
              <a:rPr lang="en-US" b="true" sz="2204">
                <a:solidFill>
                  <a:srgbClr val="EEEEEE"/>
                </a:solidFill>
                <a:latin typeface="Open Sauce Bold"/>
                <a:ea typeface="Open Sauce Bold"/>
                <a:cs typeface="Open Sauce Bold"/>
                <a:sym typeface="Open Sauce Bold"/>
              </a:rPr>
              <a:t>-------------------------------------------------</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SCANNING DRAFT: 'A SYSTEM FOR DATA PROCESSING IS DISCLOSED, AN EMBODIMENT OF ...' ---</a:t>
            </a:r>
          </a:p>
          <a:p>
            <a:pPr algn="l">
              <a:lnSpc>
                <a:spcPts val="2645"/>
              </a:lnSpc>
              <a:spcBef>
                <a:spcPct val="0"/>
              </a:spcBef>
            </a:pPr>
          </a:p>
          <a:p>
            <a:pPr algn="l">
              <a:lnSpc>
                <a:spcPts val="2645"/>
              </a:lnSpc>
              <a:spcBef>
                <a:spcPct val="0"/>
              </a:spcBef>
            </a:pPr>
            <a:r>
              <a:rPr lang="en-US" b="true" sz="2204">
                <a:solidFill>
                  <a:srgbClr val="EEEEEE"/>
                </a:solidFill>
                <a:latin typeface="Open Sauce Bold"/>
                <a:ea typeface="Open Sauce Bold"/>
                <a:cs typeface="Open Sauce Bold"/>
                <a:sym typeface="Open Sauce Bold"/>
              </a:rPr>
              <a:t>[✓] PREDICTION: 77.97% CHANCE OF SUCCESS</a:t>
            </a:r>
          </a:p>
          <a:p>
            <a:pPr algn="l">
              <a:lnSpc>
                <a:spcPts val="2645"/>
              </a:lnSpc>
              <a:spcBef>
                <a:spcPct val="0"/>
              </a:spcBef>
            </a:pPr>
          </a:p>
          <a:p>
            <a:pPr algn="l">
              <a:lnSpc>
                <a:spcPts val="2645"/>
              </a:lnSpc>
              <a:spcBef>
                <a:spcPct val="0"/>
              </a:spcBef>
            </a:pPr>
            <a:r>
              <a:rPr lang="en-US" b="true" sz="2204">
                <a:solidFill>
                  <a:srgbClr val="EEEEEE"/>
                </a:solidFill>
                <a:latin typeface="Open Sauce Bold"/>
                <a:ea typeface="Open Sauce Bold"/>
                <a:cs typeface="Open Sauce Bold"/>
                <a:sym typeface="Open Sauce Bold"/>
              </a:rPr>
              <a:t>--- PERSONALIZED FEEDBACK REPORT ---</a:t>
            </a:r>
          </a:p>
          <a:p>
            <a:pPr algn="l">
              <a:lnSpc>
                <a:spcPts val="2645"/>
              </a:lnSpc>
              <a:spcBef>
                <a:spcPct val="0"/>
              </a:spcBef>
            </a:pPr>
          </a:p>
          <a:p>
            <a:pPr algn="l">
              <a:lnSpc>
                <a:spcPts val="2645"/>
              </a:lnSpc>
              <a:spcBef>
                <a:spcPct val="0"/>
              </a:spcBef>
            </a:pPr>
            <a:r>
              <a:rPr lang="en-US" b="true" sz="2204">
                <a:solidFill>
                  <a:srgbClr val="EEEEEE"/>
                </a:solidFill>
                <a:latin typeface="Open Sauce Bold"/>
                <a:ea typeface="Open Sauce Bold"/>
                <a:cs typeface="Open Sauce Bold"/>
                <a:sym typeface="Open Sauce Bold"/>
              </a:rPr>
              <a:t>[+] TOP 5 DRIVERS OF SUCCESS FOR THIS DRAFT:</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'MEMORY' (PUSHES SCORE UP BY 0.0120)</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'DATA PROCESSING' (PUSHES SCORE UP BY 0.0060)</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'DISCLOSED EMBODIMENT' (PUSHES SCORE UP BY 0.004)</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'PROCESSING' (PUSHES SCORE UP BY 0.001)</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'PROCESSOR MEMORY' (PUSHES SCORE UP BY 0.001)</a:t>
            </a:r>
          </a:p>
          <a:p>
            <a:pPr algn="l">
              <a:lnSpc>
                <a:spcPts val="2645"/>
              </a:lnSpc>
              <a:spcBef>
                <a:spcPct val="0"/>
              </a:spcBef>
            </a:pPr>
          </a:p>
          <a:p>
            <a:pPr algn="l">
              <a:lnSpc>
                <a:spcPts val="2645"/>
              </a:lnSpc>
              <a:spcBef>
                <a:spcPct val="0"/>
              </a:spcBef>
            </a:pPr>
            <a:r>
              <a:rPr lang="en-US" b="true" sz="2204">
                <a:solidFill>
                  <a:srgbClr val="EEEEEE"/>
                </a:solidFill>
                <a:latin typeface="Open Sauce Bold"/>
                <a:ea typeface="Open Sauce Bold"/>
                <a:cs typeface="Open Sauce Bold"/>
                <a:sym typeface="Open Sauce Bold"/>
              </a:rPr>
              <a:t>[!] TOP 5 DRIVERS OF FAILURE FOR THIS DRAFT:</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'EMBODIMENT' (PUSHES SCORE DOWN BY -0.007)</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'DISCLOSED' (PUSHES SCORE DOWN BY -0.005)</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'PROCESSOR' (PUSHES SCORE DOWN BY -0.001)</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'COMPRISES' (PUSHES SCORE DOWN BY -0.000)</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    - 'DATA' (PUSHES SCORE DOWN BY -0.000)</a:t>
            </a:r>
          </a:p>
          <a:p>
            <a:pPr algn="l">
              <a:lnSpc>
                <a:spcPts val="2645"/>
              </a:lnSpc>
              <a:spcBef>
                <a:spcPct val="0"/>
              </a:spcBef>
            </a:pPr>
          </a:p>
          <a:p>
            <a:pPr algn="l">
              <a:lnSpc>
                <a:spcPts val="2645"/>
              </a:lnSpc>
              <a:spcBef>
                <a:spcPct val="0"/>
              </a:spcBef>
            </a:pPr>
            <a:r>
              <a:rPr lang="en-US" b="true" sz="2204">
                <a:solidFill>
                  <a:srgbClr val="EEEEEE"/>
                </a:solidFill>
                <a:latin typeface="Open Sauce Bold"/>
                <a:ea typeface="Open Sauce Bold"/>
                <a:cs typeface="Open Sauce Bold"/>
                <a:sym typeface="Open Sauce Bold"/>
              </a:rPr>
              <a:t>SUGGESTION:</a:t>
            </a:r>
          </a:p>
          <a:p>
            <a:pPr algn="l">
              <a:lnSpc>
                <a:spcPts val="2645"/>
              </a:lnSpc>
              <a:spcBef>
                <a:spcPct val="0"/>
              </a:spcBef>
            </a:pPr>
            <a:r>
              <a:rPr lang="en-US" b="true" sz="2204">
                <a:solidFill>
                  <a:srgbClr val="EEEEEE"/>
                </a:solidFill>
                <a:latin typeface="Open Sauce Bold"/>
                <a:ea typeface="Open Sauce Bold"/>
                <a:cs typeface="Open Sauce Bold"/>
                <a:sym typeface="Open Sauce Bold"/>
              </a:rPr>
              <a:t>THIS DRAFT LOOKS STRONG! THE NEGATIVE DRIVERS ARE NOT SIGNIFICANT. REPHRASE WORDS SUCH AS “DATA” “PROCESSOR”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DAG4y3KdnDY</dc:identifier>
  <dcterms:modified xsi:type="dcterms:W3CDTF">2011-08-01T06:04:30Z</dcterms:modified>
  <cp:revision>1</cp:revision>
  <dc:title>IPE Buildathon Submission</dc:title>
</cp:coreProperties>
</file>